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mov" ContentType="video/unknown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avi" ContentType="video/avi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83" r:id="rId3"/>
    <p:sldId id="286" r:id="rId4"/>
    <p:sldId id="295" r:id="rId5"/>
    <p:sldId id="278" r:id="rId6"/>
    <p:sldId id="296" r:id="rId7"/>
    <p:sldId id="294" r:id="rId8"/>
    <p:sldId id="301" r:id="rId9"/>
    <p:sldId id="293" r:id="rId10"/>
    <p:sldId id="281" r:id="rId11"/>
    <p:sldId id="287" r:id="rId12"/>
    <p:sldId id="279" r:id="rId13"/>
    <p:sldId id="280" r:id="rId14"/>
    <p:sldId id="268" r:id="rId15"/>
    <p:sldId id="285" r:id="rId16"/>
    <p:sldId id="284" r:id="rId17"/>
    <p:sldId id="288" r:id="rId18"/>
    <p:sldId id="277" r:id="rId19"/>
    <p:sldId id="274" r:id="rId20"/>
    <p:sldId id="289" r:id="rId21"/>
    <p:sldId id="282" r:id="rId22"/>
    <p:sldId id="290" r:id="rId23"/>
    <p:sldId id="291" r:id="rId24"/>
    <p:sldId id="292" r:id="rId25"/>
    <p:sldId id="298" r:id="rId26"/>
    <p:sldId id="297" r:id="rId27"/>
    <p:sldId id="299" r:id="rId28"/>
    <p:sldId id="30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17" autoAdjust="0"/>
    <p:restoredTop sz="97046"/>
  </p:normalViewPr>
  <p:slideViewPr>
    <p:cSldViewPr snapToGrid="0">
      <p:cViewPr>
        <p:scale>
          <a:sx n="80" d="100"/>
          <a:sy n="80" d="100"/>
        </p:scale>
        <p:origin x="-1608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23131&#167;231&#167;2345q1w2e3r4t5y6u7654rer:Users:aicooper:Dropbox:Curriculum%20Vitae:AIC_research_fund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8"/>
  <c:chart>
    <c:plotArea>
      <c:layout/>
      <c:scatterChart>
        <c:scatterStyle val="lineMarker"/>
        <c:ser>
          <c:idx val="0"/>
          <c:order val="0"/>
          <c:spPr>
            <a:ln w="47625">
              <a:solidFill>
                <a:schemeClr val="tx1"/>
              </a:solidFill>
            </a:ln>
          </c:spPr>
          <c:xVal>
            <c:numRef>
              <c:f>Sheet1!$A$1:$A$53</c:f>
              <c:numCache>
                <c:formatCode>General</c:formatCode>
                <c:ptCount val="53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2001</c:v>
                </c:pt>
                <c:pt idx="4">
                  <c:v>2001</c:v>
                </c:pt>
                <c:pt idx="5">
                  <c:v>2001</c:v>
                </c:pt>
                <c:pt idx="6">
                  <c:v>2002</c:v>
                </c:pt>
                <c:pt idx="7">
                  <c:v>2002</c:v>
                </c:pt>
                <c:pt idx="8">
                  <c:v>2003</c:v>
                </c:pt>
                <c:pt idx="9">
                  <c:v>2003</c:v>
                </c:pt>
                <c:pt idx="10">
                  <c:v>2004</c:v>
                </c:pt>
                <c:pt idx="11">
                  <c:v>2004</c:v>
                </c:pt>
                <c:pt idx="12">
                  <c:v>2004</c:v>
                </c:pt>
                <c:pt idx="13">
                  <c:v>2004</c:v>
                </c:pt>
                <c:pt idx="14">
                  <c:v>2004</c:v>
                </c:pt>
                <c:pt idx="15">
                  <c:v>2004</c:v>
                </c:pt>
                <c:pt idx="16">
                  <c:v>2005</c:v>
                </c:pt>
                <c:pt idx="17">
                  <c:v>2005</c:v>
                </c:pt>
                <c:pt idx="18">
                  <c:v>2005</c:v>
                </c:pt>
                <c:pt idx="19">
                  <c:v>2005</c:v>
                </c:pt>
                <c:pt idx="20">
                  <c:v>2005</c:v>
                </c:pt>
                <c:pt idx="21">
                  <c:v>2005</c:v>
                </c:pt>
                <c:pt idx="22">
                  <c:v>2008</c:v>
                </c:pt>
                <c:pt idx="23">
                  <c:v>2008</c:v>
                </c:pt>
                <c:pt idx="24">
                  <c:v>2008</c:v>
                </c:pt>
                <c:pt idx="25">
                  <c:v>2008</c:v>
                </c:pt>
                <c:pt idx="26">
                  <c:v>2008</c:v>
                </c:pt>
                <c:pt idx="27">
                  <c:v>2008</c:v>
                </c:pt>
                <c:pt idx="28">
                  <c:v>2009</c:v>
                </c:pt>
                <c:pt idx="29">
                  <c:v>2009</c:v>
                </c:pt>
                <c:pt idx="30">
                  <c:v>2009</c:v>
                </c:pt>
                <c:pt idx="31">
                  <c:v>2009</c:v>
                </c:pt>
                <c:pt idx="32">
                  <c:v>2009</c:v>
                </c:pt>
                <c:pt idx="33">
                  <c:v>2010</c:v>
                </c:pt>
                <c:pt idx="34">
                  <c:v>2011</c:v>
                </c:pt>
                <c:pt idx="35">
                  <c:v>2012</c:v>
                </c:pt>
                <c:pt idx="36">
                  <c:v>2012</c:v>
                </c:pt>
                <c:pt idx="37">
                  <c:v>2013</c:v>
                </c:pt>
                <c:pt idx="38">
                  <c:v>2013</c:v>
                </c:pt>
                <c:pt idx="39">
                  <c:v>2013</c:v>
                </c:pt>
                <c:pt idx="40">
                  <c:v>2014</c:v>
                </c:pt>
                <c:pt idx="41">
                  <c:v>2014</c:v>
                </c:pt>
                <c:pt idx="42">
                  <c:v>2014</c:v>
                </c:pt>
                <c:pt idx="43">
                  <c:v>2015</c:v>
                </c:pt>
                <c:pt idx="44">
                  <c:v>2015</c:v>
                </c:pt>
              </c:numCache>
            </c:numRef>
          </c:xVal>
          <c:yVal>
            <c:numRef>
              <c:f>Sheet1!$G$1:$G$53</c:f>
              <c:numCache>
                <c:formatCode>"£"#,##0</c:formatCode>
                <c:ptCount val="53"/>
                <c:pt idx="0">
                  <c:v>40000</c:v>
                </c:pt>
                <c:pt idx="1">
                  <c:v>96000</c:v>
                </c:pt>
                <c:pt idx="2">
                  <c:v>406000</c:v>
                </c:pt>
                <c:pt idx="3">
                  <c:v>503000</c:v>
                </c:pt>
                <c:pt idx="4">
                  <c:v>560000</c:v>
                </c:pt>
                <c:pt idx="5">
                  <c:v>834000</c:v>
                </c:pt>
                <c:pt idx="6">
                  <c:v>834060</c:v>
                </c:pt>
                <c:pt idx="7">
                  <c:v>1037060</c:v>
                </c:pt>
                <c:pt idx="8">
                  <c:v>1162060</c:v>
                </c:pt>
                <c:pt idx="9">
                  <c:v>1365060</c:v>
                </c:pt>
                <c:pt idx="10">
                  <c:v>1512060</c:v>
                </c:pt>
                <c:pt idx="11">
                  <c:v>1762060</c:v>
                </c:pt>
                <c:pt idx="12">
                  <c:v>2186060</c:v>
                </c:pt>
                <c:pt idx="13">
                  <c:v>2530060</c:v>
                </c:pt>
                <c:pt idx="14">
                  <c:v>2623060</c:v>
                </c:pt>
                <c:pt idx="15">
                  <c:v>7923060</c:v>
                </c:pt>
                <c:pt idx="16">
                  <c:v>9823060</c:v>
                </c:pt>
                <c:pt idx="17">
                  <c:v>11723060</c:v>
                </c:pt>
                <c:pt idx="18">
                  <c:v>11844060</c:v>
                </c:pt>
                <c:pt idx="19">
                  <c:v>13844060</c:v>
                </c:pt>
                <c:pt idx="20">
                  <c:v>14013060</c:v>
                </c:pt>
                <c:pt idx="21">
                  <c:v>17813060</c:v>
                </c:pt>
                <c:pt idx="22">
                  <c:v>17916060</c:v>
                </c:pt>
                <c:pt idx="23">
                  <c:v>18037060</c:v>
                </c:pt>
                <c:pt idx="24">
                  <c:v>18250060</c:v>
                </c:pt>
                <c:pt idx="25">
                  <c:v>18398060</c:v>
                </c:pt>
                <c:pt idx="26">
                  <c:v>18859060</c:v>
                </c:pt>
                <c:pt idx="27">
                  <c:v>18953060</c:v>
                </c:pt>
                <c:pt idx="28">
                  <c:v>19126060</c:v>
                </c:pt>
                <c:pt idx="29">
                  <c:v>19186060</c:v>
                </c:pt>
                <c:pt idx="30">
                  <c:v>20786060</c:v>
                </c:pt>
                <c:pt idx="31">
                  <c:v>22366060</c:v>
                </c:pt>
                <c:pt idx="32">
                  <c:v>29526060</c:v>
                </c:pt>
                <c:pt idx="33">
                  <c:v>32026060</c:v>
                </c:pt>
                <c:pt idx="34">
                  <c:v>34826060</c:v>
                </c:pt>
                <c:pt idx="35">
                  <c:v>36986060</c:v>
                </c:pt>
                <c:pt idx="36">
                  <c:v>61986060</c:v>
                </c:pt>
                <c:pt idx="37">
                  <c:v>64386060</c:v>
                </c:pt>
                <c:pt idx="38">
                  <c:v>66246060</c:v>
                </c:pt>
                <c:pt idx="39">
                  <c:v>98246060</c:v>
                </c:pt>
                <c:pt idx="40">
                  <c:v>109246060</c:v>
                </c:pt>
                <c:pt idx="41">
                  <c:v>109313060</c:v>
                </c:pt>
                <c:pt idx="42">
                  <c:v>110140060</c:v>
                </c:pt>
                <c:pt idx="43">
                  <c:v>116790060</c:v>
                </c:pt>
                <c:pt idx="44">
                  <c:v>126790060</c:v>
                </c:pt>
              </c:numCache>
            </c:numRef>
          </c:yVal>
        </c:ser>
        <c:dLbls/>
        <c:axId val="135798784"/>
        <c:axId val="135802240"/>
      </c:scatterChart>
      <c:valAx>
        <c:axId val="135798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135802240"/>
        <c:crosses val="autoZero"/>
        <c:crossBetween val="midCat"/>
      </c:valAx>
      <c:valAx>
        <c:axId val="135802240"/>
        <c:scaling>
          <c:orientation val="minMax"/>
        </c:scaling>
        <c:axPos val="l"/>
        <c:numFmt formatCode="&quot;£&quot;#,##0" sourceLinked="1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135798784"/>
        <c:crosses val="autoZero"/>
        <c:crossBetween val="midCat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77666-24A3-4ABD-A0F5-AADDA4B22278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22DC3-5CFB-4573-A374-EE49C6FB3CF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0892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2658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150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860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7765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579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GB" sz="1200" b="1" baseline="0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F6482-2A0F-2441-B49F-EA1DC6968BB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2616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93154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challenges – rapid</a:t>
            </a:r>
            <a:r>
              <a:rPr lang="en-US" baseline="0" dirty="0" smtClean="0"/>
              <a:t> changes in the competitive landscape.  Asian share is growing rapidly.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0073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challenges – rapid</a:t>
            </a:r>
            <a:r>
              <a:rPr lang="en-US" baseline="0" dirty="0" smtClean="0"/>
              <a:t> changes in the competitive landscape.  Asian share is growing rapidly.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627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challenges – rapid</a:t>
            </a:r>
            <a:r>
              <a:rPr lang="en-US" baseline="0" dirty="0" smtClean="0"/>
              <a:t> changes in the competitive landscape.  Asian share is growing rapidly.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17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60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572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572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572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5725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572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0661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69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2E7AB-7899-4CE8-9183-0F8F5B0A1DC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97918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3064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challenges – rapid</a:t>
            </a:r>
            <a:r>
              <a:rPr lang="en-US" baseline="0" dirty="0" smtClean="0"/>
              <a:t> changes in the competitive landscape.  Asian share is growing rapidly.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39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5465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ADC24-2986-5F40-8716-3EA2F1677A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222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76724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448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6456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3281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1079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35145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412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1455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11476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1809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7052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FF50A-33A1-4FF1-8B36-762A7B0EF56F}" type="datetimeFigureOut">
              <a:rPr lang="en-GB" smtClean="0"/>
              <a:pPr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FD0F9-E8B0-4DA8-922E-5A9D0AA234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7554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openxmlformats.org/officeDocument/2006/relationships/image" Target="../media/image10.png"/><Relationship Id="rId7" Type="http://schemas.openxmlformats.org/officeDocument/2006/relationships/image" Target="../media/image20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12" Type="http://schemas.openxmlformats.org/officeDocument/2006/relationships/image" Target="../media/image10.png"/><Relationship Id="rId2" Type="http://schemas.openxmlformats.org/officeDocument/2006/relationships/video" Target="../media/media2.avi"/><Relationship Id="rId1" Type="http://schemas.openxmlformats.org/officeDocument/2006/relationships/video" Target="../media/media1.mov"/><Relationship Id="rId6" Type="http://schemas.microsoft.com/office/2007/relationships/media" Target="../media/media1.mov"/><Relationship Id="rId11" Type="http://schemas.openxmlformats.org/officeDocument/2006/relationships/image" Target="../media/image26.png"/><Relationship Id="rId5" Type="http://schemas.openxmlformats.org/officeDocument/2006/relationships/image" Target="../media/image22.jpeg"/><Relationship Id="rId10" Type="http://schemas.openxmlformats.org/officeDocument/2006/relationships/image" Target="../media/image25.png"/><Relationship Id="rId4" Type="http://schemas.openxmlformats.org/officeDocument/2006/relationships/notesSlide" Target="../notesSlides/notesSlide7.xml"/><Relationship Id="rId9" Type="http://schemas.microsoft.com/office/2007/relationships/media" Target="../media/media2.avi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27.png"/><Relationship Id="rId4" Type="http://schemas.openxmlformats.org/officeDocument/2006/relationships/image" Target="../media/image28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3.emf"/><Relationship Id="rId7" Type="http://schemas.openxmlformats.org/officeDocument/2006/relationships/image" Target="../media/image37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10.png"/><Relationship Id="rId5" Type="http://schemas.openxmlformats.org/officeDocument/2006/relationships/image" Target="../media/image35.png"/><Relationship Id="rId10" Type="http://schemas.openxmlformats.org/officeDocument/2006/relationships/image" Target="../media/image39.jpe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28.png"/><Relationship Id="rId18" Type="http://schemas.openxmlformats.org/officeDocument/2006/relationships/image" Target="../media/image27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19.png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31.png"/><Relationship Id="rId20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30.png"/><Relationship Id="rId10" Type="http://schemas.openxmlformats.org/officeDocument/2006/relationships/image" Target="../media/image58.png"/><Relationship Id="rId19" Type="http://schemas.openxmlformats.org/officeDocument/2006/relationships/image" Target="../media/image60.jpeg"/><Relationship Id="rId4" Type="http://schemas.openxmlformats.org/officeDocument/2006/relationships/image" Target="../media/image52.png"/><Relationship Id="rId9" Type="http://schemas.openxmlformats.org/officeDocument/2006/relationships/image" Target="../media/image57.jpeg"/><Relationship Id="rId1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10883" y="1472981"/>
            <a:ext cx="10347209" cy="402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GB" sz="6000" dirty="0">
                <a:solidFill>
                  <a:schemeClr val="bg1"/>
                </a:solidFill>
                <a:latin typeface="Calibri" charset="0"/>
                <a:ea typeface="宋体" charset="-122"/>
                <a:cs typeface="Times New Roman" charset="0"/>
              </a:rPr>
              <a:t>CSC-MIF </a:t>
            </a:r>
            <a:r>
              <a:rPr lang="en-GB" sz="6000" dirty="0" smtClean="0">
                <a:solidFill>
                  <a:schemeClr val="bg1"/>
                </a:solidFill>
                <a:latin typeface="Calibri" charset="0"/>
                <a:ea typeface="宋体" charset="-122"/>
                <a:cs typeface="Times New Roman" charset="0"/>
              </a:rPr>
              <a:t>PhD </a:t>
            </a:r>
            <a:r>
              <a:rPr lang="en-GB" sz="6000" dirty="0">
                <a:solidFill>
                  <a:schemeClr val="bg1"/>
                </a:solidFill>
                <a:latin typeface="Calibri" charset="0"/>
                <a:ea typeface="宋体" charset="-122"/>
                <a:cs typeface="Times New Roman" charset="0"/>
              </a:rPr>
              <a:t>Students </a:t>
            </a:r>
            <a:r>
              <a:rPr lang="en-GB" sz="6000" dirty="0" smtClean="0">
                <a:solidFill>
                  <a:schemeClr val="bg1"/>
                </a:solidFill>
                <a:latin typeface="Calibri" charset="0"/>
                <a:ea typeface="宋体" charset="-122"/>
                <a:cs typeface="Times New Roman" charset="0"/>
              </a:rPr>
              <a:t>Scholarship Joint Programme </a:t>
            </a:r>
          </a:p>
          <a:p>
            <a:pPr algn="ctr" eaLnBrk="0" hangingPunct="0"/>
            <a:endParaRPr lang="en-GB" sz="6000" dirty="0">
              <a:solidFill>
                <a:schemeClr val="bg1"/>
              </a:solidFill>
              <a:latin typeface="Calibri" charset="0"/>
              <a:ea typeface="宋体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0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30622091"/>
              </p:ext>
            </p:extLst>
          </p:nvPr>
        </p:nvGraphicFramePr>
        <p:xfrm>
          <a:off x="339329" y="887742"/>
          <a:ext cx="7277102" cy="5773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464510" y="23750"/>
            <a:ext cx="5262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Cumulative </a:t>
            </a:r>
            <a:r>
              <a:rPr lang="en-US" sz="3600" dirty="0" smtClean="0"/>
              <a:t>Funding</a:t>
            </a:r>
          </a:p>
          <a:p>
            <a:pPr algn="ctr"/>
            <a:r>
              <a:rPr lang="zh-CN" altLang="en-US" sz="3600" b="1" dirty="0" smtClean="0"/>
              <a:t>研究经费申请历程及累积</a:t>
            </a:r>
            <a:endParaRPr lang="en-US" sz="3600" b="1" dirty="0"/>
          </a:p>
        </p:txBody>
      </p:sp>
      <p:pic>
        <p:nvPicPr>
          <p:cNvPr id="15" name="Picture 14" descr="UOL-logo-bl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8276" y="3026048"/>
            <a:ext cx="2239041" cy="1335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66484" y="5386504"/>
            <a:ext cx="1068813" cy="35443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8643" y="5188581"/>
            <a:ext cx="1068813" cy="3544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0349" y="2075592"/>
            <a:ext cx="1068813" cy="354439"/>
          </a:xfrm>
          <a:prstGeom prst="rect">
            <a:avLst/>
          </a:prstGeom>
        </p:spPr>
      </p:pic>
      <p:pic>
        <p:nvPicPr>
          <p:cNvPr id="21" name="Picture 20" descr="Unilev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8506" y="3674281"/>
            <a:ext cx="637767" cy="6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5234" y="2618458"/>
            <a:ext cx="1303609" cy="917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5451" y="4602169"/>
            <a:ext cx="40048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£130 M research </a:t>
            </a:r>
          </a:p>
          <a:p>
            <a:r>
              <a:rPr lang="en-US" sz="3200" b="1" dirty="0" smtClean="0"/>
              <a:t>Funding</a:t>
            </a:r>
          </a:p>
          <a:p>
            <a:r>
              <a:rPr lang="en-US" sz="3200" b="1" dirty="0"/>
              <a:t>1.3</a:t>
            </a:r>
            <a:r>
              <a:rPr lang="zh-CN" altLang="en-US" sz="3200" b="1" dirty="0"/>
              <a:t>亿英镑 研究经</a:t>
            </a:r>
            <a:r>
              <a:rPr lang="zh-CN" altLang="en-US" sz="3200" b="1" dirty="0" smtClean="0"/>
              <a:t>费</a:t>
            </a:r>
            <a:endParaRPr lang="en-US" sz="3200" b="1" dirty="0" smtClean="0"/>
          </a:p>
          <a:p>
            <a:r>
              <a:rPr lang="en-US" sz="3200" b="1" dirty="0" smtClean="0"/>
              <a:t>1999–2016</a:t>
            </a:r>
            <a:endParaRPr lang="en-US" sz="32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47541" y="1195909"/>
            <a:ext cx="1474381" cy="6770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0846" y="505008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英国工程和物理科学研究委员会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65653" y="5740943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英国工程和物理科学研究委员会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558215" y="2449000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英国工程和物理科学研究委员会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874687" y="438970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联合利华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8605243" y="160086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/>
              <a:t>利华休</a:t>
            </a:r>
            <a:r>
              <a:rPr lang="zh-CN" altLang="en-US" sz="1200" dirty="0" smtClean="0"/>
              <a:t>姆</a:t>
            </a:r>
            <a:r>
              <a:rPr lang="zh-CN" altLang="en-US" sz="1200" dirty="0"/>
              <a:t>信</a:t>
            </a:r>
            <a:r>
              <a:rPr lang="zh-CN" altLang="en-US" sz="1200" dirty="0" smtClean="0"/>
              <a:t>托基金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68815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14163" y="1187532"/>
            <a:ext cx="11377837" cy="562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FontTx/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Cooper Research Group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库珀研究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组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Materials Innovation Factory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材料创新工厂</a:t>
            </a:r>
            <a:endParaRPr 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 err="1" smtClean="0">
                <a:solidFill>
                  <a:schemeClr val="bg1"/>
                </a:solidFill>
                <a:latin typeface="Arial"/>
                <a:ea typeface="ＭＳ Ｐゴシック"/>
              </a:rPr>
              <a:t>Leverhulme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Centre for Functional Materials Design 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利华休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姆功能材料设计研发中心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Chemistry in Liverpool</a:t>
            </a:r>
          </a:p>
          <a:p>
            <a:pPr eaLnBrk="0" hangingPunct="0"/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利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物浦大学化学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系</a:t>
            </a:r>
            <a:endParaRPr lang="en-US" sz="4000" dirty="0">
              <a:solidFill>
                <a:schemeClr val="bg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5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140" y="5741717"/>
            <a:ext cx="5138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Materials Innovation Factory (£68 M, 2016)</a:t>
            </a:r>
          </a:p>
          <a:p>
            <a:r>
              <a:rPr lang="zh-CN" altLang="en-US" sz="2000" dirty="0"/>
              <a:t>材料创新工厂 </a:t>
            </a:r>
            <a:r>
              <a:rPr lang="en-US" altLang="zh-CN" sz="2000" dirty="0"/>
              <a:t>(£68 M, 2016</a:t>
            </a:r>
            <a:r>
              <a:rPr lang="zh-CN" altLang="en-US" sz="2000" dirty="0"/>
              <a:t>年完工</a:t>
            </a:r>
            <a:r>
              <a:rPr lang="en-US" altLang="zh-CN" sz="2000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86737" y="2123449"/>
            <a:ext cx="3885646" cy="33936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7" descr="Picture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6446" y="2131732"/>
            <a:ext cx="1753253" cy="11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896445" y="3237946"/>
            <a:ext cx="1807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Robotic synthesis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机器人合成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CC7_spin_CPK_space_fill.mo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7138267" y="2128920"/>
            <a:ext cx="1458180" cy="11943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38268" y="3258580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Computation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超级计算机设计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t="54281" r="50865"/>
          <a:stretch/>
        </p:blipFill>
        <p:spPr bwMode="auto">
          <a:xfrm>
            <a:off x="7109568" y="3882910"/>
            <a:ext cx="1718764" cy="111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203648" y="4936713"/>
            <a:ext cx="1508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Measurement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检测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relax_3_30fps_reduced_com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9565217" y="3800627"/>
            <a:ext cx="615437" cy="123087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38774" y="4948437"/>
            <a:ext cx="1576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New Functions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新功能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13940" y="1091377"/>
            <a:ext cx="9146348" cy="83127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The Future of Energy Materials Discovery</a:t>
            </a:r>
            <a:br>
              <a:rPr lang="en-US" sz="3200" dirty="0"/>
            </a:br>
            <a:r>
              <a:rPr lang="zh-CN" altLang="en-US" sz="3200" b="1" dirty="0"/>
              <a:t>能源材料研发的未来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03106" y="5741717"/>
            <a:ext cx="5523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Accelerating materials discovery by x 10 – x 100</a:t>
            </a:r>
          </a:p>
          <a:p>
            <a:r>
              <a:rPr lang="en-US" altLang="zh-CN" sz="2000" dirty="0"/>
              <a:t>10-100</a:t>
            </a:r>
            <a:r>
              <a:rPr lang="zh-CN" altLang="en-US" sz="2000" dirty="0"/>
              <a:t>倍加速研发新材料</a:t>
            </a:r>
            <a:endParaRPr lang="en-US" sz="20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764" y="2123449"/>
            <a:ext cx="5911273" cy="352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9064402" y="549714"/>
            <a:ext cx="1714636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材料创新工厂</a:t>
            </a:r>
            <a:endParaRPr lang="en-US" sz="2000" dirty="0"/>
          </a:p>
        </p:txBody>
      </p:sp>
      <p:pic>
        <p:nvPicPr>
          <p:cNvPr id="24" name="Picture 23" descr="UOL-logo-black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25" name="Picture 24" descr="MIF_Blk_Sml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0336" y="202031"/>
            <a:ext cx="116653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137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6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3467596" y="161838"/>
            <a:ext cx="5197134" cy="83127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Materials Innovation Factory</a:t>
            </a:r>
            <a:br>
              <a:rPr lang="en-US" sz="2800" dirty="0"/>
            </a:br>
            <a:r>
              <a:rPr lang="zh-CN" altLang="en-US" sz="2800" b="1" dirty="0"/>
              <a:t>材料创新工厂</a:t>
            </a:r>
            <a:endParaRPr lang="en-US" sz="2800" b="1" dirty="0"/>
          </a:p>
        </p:txBody>
      </p:sp>
      <p:pic>
        <p:nvPicPr>
          <p:cNvPr id="10" name="Picture 9" descr="Unile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83858" y="1587100"/>
            <a:ext cx="984723" cy="106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542628" y="2854961"/>
            <a:ext cx="2190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120 staff</a:t>
            </a:r>
          </a:p>
          <a:p>
            <a:r>
              <a:rPr lang="en-US" sz="2400" dirty="0"/>
              <a:t>120</a:t>
            </a:r>
            <a:r>
              <a:rPr lang="zh-CN" altLang="en-US" sz="2400" dirty="0"/>
              <a:t>位研究人员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/>
          <a:srcRect t="24840" b="25478"/>
          <a:stretch/>
        </p:blipFill>
        <p:spPr>
          <a:xfrm>
            <a:off x="8512010" y="3942080"/>
            <a:ext cx="1145214" cy="568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57224" y="3942080"/>
            <a:ext cx="965200" cy="96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547729" y="4583633"/>
            <a:ext cx="1145214" cy="6472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12377" y="5265872"/>
            <a:ext cx="1361440" cy="31993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788160" y="5814497"/>
            <a:ext cx="86003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largest university / industry collaboration in a UK chemistry department</a:t>
            </a:r>
          </a:p>
          <a:p>
            <a:r>
              <a:rPr lang="zh-CN" altLang="en-US" sz="2000" dirty="0"/>
              <a:t>英国化学领域最大的大学</a:t>
            </a:r>
            <a:r>
              <a:rPr lang="en-US" altLang="zh-CN" sz="2000" dirty="0"/>
              <a:t>/</a:t>
            </a:r>
            <a:r>
              <a:rPr lang="zh-CN" altLang="en-US" sz="2000" dirty="0"/>
              <a:t>工业合作平台</a:t>
            </a:r>
            <a:endParaRPr lang="en-US" altLang="zh-CN" sz="2000" dirty="0"/>
          </a:p>
        </p:txBody>
      </p:sp>
      <p:pic>
        <p:nvPicPr>
          <p:cNvPr id="13" name="Picture 12" descr="UOL-logo-black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2713" y="1412355"/>
            <a:ext cx="6994510" cy="417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 descr="MIF_Blk_Sml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0336" y="332656"/>
            <a:ext cx="116653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01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1027"/>
          <p:cNvSpPr>
            <a:spLocks noGrp="1" noChangeArrowheads="1"/>
          </p:cNvSpPr>
          <p:nvPr>
            <p:ph idx="1"/>
          </p:nvPr>
        </p:nvSpPr>
        <p:spPr>
          <a:xfrm>
            <a:off x="2150077" y="1825625"/>
            <a:ext cx="9203724" cy="4351339"/>
          </a:xfrm>
        </p:spPr>
        <p:txBody>
          <a:bodyPr/>
          <a:lstStyle/>
          <a:p>
            <a:pPr marL="0" indent="0">
              <a:buNone/>
              <a:defRPr/>
            </a:pPr>
            <a:endParaRPr lang="en-GB" altLang="en-US" sz="16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r>
              <a:rPr lang="en-GB" altLang="en-US" sz="1200" dirty="0"/>
              <a:t>OPEN </a:t>
            </a:r>
            <a:r>
              <a:rPr lang="en-GB" altLang="en-US" sz="1200" dirty="0" err="1"/>
              <a:t>Q1</a:t>
            </a:r>
            <a:r>
              <a:rPr lang="en-GB" altLang="en-US" sz="1200" dirty="0"/>
              <a:t> 2017</a:t>
            </a:r>
          </a:p>
          <a:p>
            <a:pPr marL="0" indent="0">
              <a:buNone/>
              <a:defRPr/>
            </a:pPr>
            <a:endParaRPr lang="en-GB" altLang="en-US" sz="1200" dirty="0"/>
          </a:p>
          <a:p>
            <a:pPr marL="0" indent="0">
              <a:buNone/>
              <a:defRPr/>
            </a:pPr>
            <a:endParaRPr lang="en-GB" altLang="en-US" sz="1200" dirty="0"/>
          </a:p>
        </p:txBody>
      </p:sp>
      <p:pic>
        <p:nvPicPr>
          <p:cNvPr id="7" name="Picture 6" descr="UOL-logo-blac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800" y="142210"/>
            <a:ext cx="1872208" cy="47847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782233" y="1416045"/>
            <a:ext cx="2235200" cy="2060431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Opening</a:t>
            </a:r>
            <a:r>
              <a:rPr lang="en-GB" b="1" dirty="0" smtClean="0"/>
              <a:t> Q4 2016</a:t>
            </a:r>
            <a:br>
              <a:rPr lang="en-GB" b="1" dirty="0" smtClean="0"/>
            </a:br>
            <a:r>
              <a:rPr lang="en-GB" b="1" dirty="0" smtClean="0"/>
              <a:t>2016</a:t>
            </a:r>
            <a:r>
              <a:rPr lang="zh-CN" altLang="en-US" b="1" dirty="0" smtClean="0"/>
              <a:t>年秋投入使用</a:t>
            </a:r>
            <a:endParaRPr lang="en-GB" b="1" dirty="0"/>
          </a:p>
        </p:txBody>
      </p:sp>
      <p:pic>
        <p:nvPicPr>
          <p:cNvPr id="9" name="Picture 8" descr="MIF_Blk_Sml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3376" y="118339"/>
            <a:ext cx="116653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00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695"/>
          <a:stretch/>
        </p:blipFill>
        <p:spPr bwMode="auto">
          <a:xfrm>
            <a:off x="1452887" y="2937064"/>
            <a:ext cx="6624916" cy="368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 flipV="1">
            <a:off x="7613307" y="6173346"/>
            <a:ext cx="3014059" cy="108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H="1" flipV="1">
            <a:off x="7895073" y="6188275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 flipV="1">
            <a:off x="8367951" y="6186380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 flipV="1">
            <a:off x="8836798" y="6180445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 flipV="1">
            <a:off x="9309676" y="6178550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9754783" y="6184484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10227661" y="6182589"/>
            <a:ext cx="2298" cy="157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8027935" y="6268307"/>
            <a:ext cx="6399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50" dirty="0"/>
              <a:t>2012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17137" y="6278281"/>
            <a:ext cx="6399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50" dirty="0"/>
              <a:t>2013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895485" y="6278283"/>
            <a:ext cx="6399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50" dirty="0"/>
              <a:t>2014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306852" y="5401868"/>
            <a:ext cx="658760" cy="1720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773778" y="5443409"/>
            <a:ext cx="658760" cy="1049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0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300917" y="4036944"/>
            <a:ext cx="1697344" cy="10682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218902" y="4735313"/>
            <a:ext cx="1016750" cy="13245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 flipV="1">
            <a:off x="5222915" y="4731274"/>
            <a:ext cx="1078002" cy="9495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 flipV="1">
            <a:off x="5612706" y="5815381"/>
            <a:ext cx="1981991" cy="30455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7138" y="5722330"/>
            <a:ext cx="338281" cy="1077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/>
              <a:t>Spin out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6299012" y="5467146"/>
            <a:ext cx="3901050" cy="1590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660066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 rot="17047237">
            <a:off x="6132517" y="5480774"/>
            <a:ext cx="983224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660066"/>
                </a:solidFill>
              </a:rPr>
              <a:t>EPSRC (£7.6 M)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2625389" y="5524597"/>
            <a:ext cx="896150" cy="458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cxnSp>
        <p:nvCxnSpPr>
          <p:cNvPr id="31" name="Straight Connector 30"/>
          <p:cNvCxnSpPr>
            <a:endCxn id="22" idx="3"/>
          </p:cNvCxnSpPr>
          <p:nvPr/>
        </p:nvCxnSpPr>
        <p:spPr bwMode="auto">
          <a:xfrm flipV="1">
            <a:off x="2211860" y="5495871"/>
            <a:ext cx="3220679" cy="2468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5416636" y="5289114"/>
            <a:ext cx="896150" cy="40947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42643" y="5303063"/>
            <a:ext cx="870144" cy="33935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 bwMode="auto">
          <a:xfrm>
            <a:off x="5410702" y="5271311"/>
            <a:ext cx="913955" cy="439149"/>
          </a:xfrm>
          <a:prstGeom prst="rect">
            <a:avLst/>
          </a:prstGeom>
          <a:noFill/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5216980" y="4778750"/>
            <a:ext cx="107800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7232898" y="4776855"/>
            <a:ext cx="2955294" cy="783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99CC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6210214" y="4104366"/>
            <a:ext cx="3977979" cy="972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 rot="17047237">
            <a:off x="4217171" y="4330372"/>
            <a:ext cx="1772633" cy="4154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33CC"/>
                </a:solidFill>
              </a:rPr>
              <a:t>Centre for Materials Discovery (£9.6 M)</a:t>
            </a:r>
          </a:p>
        </p:txBody>
      </p:sp>
      <p:pic>
        <p:nvPicPr>
          <p:cNvPr id="46" name="Picture 3" descr="LVP_UNI_LOGO_CMY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2489" y="5056153"/>
            <a:ext cx="470922" cy="1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 rot="17047237">
            <a:off x="3759828" y="5105306"/>
            <a:ext cx="1772633" cy="2462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660066"/>
                </a:solidFill>
              </a:rPr>
              <a:t>EPSRC (£5.3 M)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41927" y="428454"/>
            <a:ext cx="5575300" cy="50546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 rot="17047237">
            <a:off x="5646146" y="4017672"/>
            <a:ext cx="839071" cy="20005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008000"/>
                </a:solidFill>
              </a:rPr>
              <a:t>KCMC (£32 M)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4117047" y="2880637"/>
            <a:ext cx="3899647" cy="6798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4756801" y="5556691"/>
            <a:ext cx="608061" cy="5695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5016959" y="5732181"/>
            <a:ext cx="608061" cy="3940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pitchFamily="-112" charset="0"/>
              <a:ea typeface="ＭＳ Ｐゴシック" pitchFamily="48" charset="-128"/>
              <a:cs typeface="ＭＳ Ｐゴシック" pitchFamily="48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 rot="17047237">
            <a:off x="1206785" y="5043015"/>
            <a:ext cx="1676280" cy="4154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Cooper joins Liverpool University</a:t>
            </a:r>
          </a:p>
        </p:txBody>
      </p:sp>
      <p:sp>
        <p:nvSpPr>
          <p:cNvPr id="64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27" y="161838"/>
            <a:ext cx="6048719" cy="831273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Collaboration </a:t>
            </a:r>
            <a:r>
              <a:rPr lang="en-US" sz="4000" dirty="0" smtClean="0"/>
              <a:t>History</a:t>
            </a:r>
            <a:br>
              <a:rPr lang="en-US" sz="4000" dirty="0" smtClean="0"/>
            </a:br>
            <a:r>
              <a:rPr lang="zh-CN" altLang="en-US" sz="3600" b="1" dirty="0" smtClean="0"/>
              <a:t>合</a:t>
            </a:r>
            <a:r>
              <a:rPr lang="zh-CN" altLang="en-US" sz="3600" b="1" dirty="0"/>
              <a:t>作历程</a:t>
            </a:r>
            <a:endParaRPr lang="en-US" sz="3600" b="1" dirty="0"/>
          </a:p>
        </p:txBody>
      </p:sp>
      <p:sp>
        <p:nvSpPr>
          <p:cNvPr id="65" name="Freeform 64"/>
          <p:cNvSpPr/>
          <p:nvPr/>
        </p:nvSpPr>
        <p:spPr>
          <a:xfrm>
            <a:off x="5890432" y="3403138"/>
            <a:ext cx="4480586" cy="1148648"/>
          </a:xfrm>
          <a:custGeom>
            <a:avLst/>
            <a:gdLst>
              <a:gd name="connsiteX0" fmla="*/ 3867003 w 4480586"/>
              <a:gd name="connsiteY0" fmla="*/ 1134379 h 1148648"/>
              <a:gd name="connsiteX1" fmla="*/ 4437778 w 4480586"/>
              <a:gd name="connsiteY1" fmla="*/ 1077303 h 1148648"/>
              <a:gd name="connsiteX2" fmla="*/ 4452048 w 4480586"/>
              <a:gd name="connsiteY2" fmla="*/ 991690 h 1148648"/>
              <a:gd name="connsiteX3" fmla="*/ 4480586 w 4480586"/>
              <a:gd name="connsiteY3" fmla="*/ 906076 h 1148648"/>
              <a:gd name="connsiteX4" fmla="*/ 4437778 w 4480586"/>
              <a:gd name="connsiteY4" fmla="*/ 613563 h 1148648"/>
              <a:gd name="connsiteX5" fmla="*/ 3831329 w 4480586"/>
              <a:gd name="connsiteY5" fmla="*/ 463740 h 1148648"/>
              <a:gd name="connsiteX6" fmla="*/ 3745713 w 4480586"/>
              <a:gd name="connsiteY6" fmla="*/ 463740 h 1148648"/>
              <a:gd name="connsiteX7" fmla="*/ 2168946 w 4480586"/>
              <a:gd name="connsiteY7" fmla="*/ 463740 h 1148648"/>
              <a:gd name="connsiteX8" fmla="*/ 1184359 w 4480586"/>
              <a:gd name="connsiteY8" fmla="*/ 21403 h 1148648"/>
              <a:gd name="connsiteX9" fmla="*/ 1063069 w 4480586"/>
              <a:gd name="connsiteY9" fmla="*/ 0 h 1148648"/>
              <a:gd name="connsiteX10" fmla="*/ 149828 w 4480586"/>
              <a:gd name="connsiteY10" fmla="*/ 214033 h 1148648"/>
              <a:gd name="connsiteX11" fmla="*/ 0 w 4480586"/>
              <a:gd name="connsiteY11" fmla="*/ 1013093 h 1148648"/>
              <a:gd name="connsiteX12" fmla="*/ 221175 w 4480586"/>
              <a:gd name="connsiteY12" fmla="*/ 1148648 h 1148648"/>
              <a:gd name="connsiteX13" fmla="*/ 1255706 w 4480586"/>
              <a:gd name="connsiteY13" fmla="*/ 1134379 h 1148648"/>
              <a:gd name="connsiteX14" fmla="*/ 3867003 w 4480586"/>
              <a:gd name="connsiteY14" fmla="*/ 1134379 h 1148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0586" h="1148648">
                <a:moveTo>
                  <a:pt x="3867003" y="1134379"/>
                </a:moveTo>
                <a:lnTo>
                  <a:pt x="4437778" y="1077303"/>
                </a:lnTo>
                <a:cubicBezTo>
                  <a:pt x="4442535" y="1048765"/>
                  <a:pt x="4445031" y="1019758"/>
                  <a:pt x="4452048" y="991690"/>
                </a:cubicBezTo>
                <a:cubicBezTo>
                  <a:pt x="4459344" y="962507"/>
                  <a:pt x="4480586" y="906076"/>
                  <a:pt x="4480586" y="906076"/>
                </a:cubicBezTo>
                <a:lnTo>
                  <a:pt x="4437778" y="613563"/>
                </a:lnTo>
                <a:lnTo>
                  <a:pt x="3831329" y="463740"/>
                </a:lnTo>
                <a:lnTo>
                  <a:pt x="3745713" y="463740"/>
                </a:lnTo>
                <a:lnTo>
                  <a:pt x="2168946" y="463740"/>
                </a:lnTo>
                <a:lnTo>
                  <a:pt x="1184359" y="21403"/>
                </a:lnTo>
                <a:lnTo>
                  <a:pt x="1063069" y="0"/>
                </a:lnTo>
                <a:lnTo>
                  <a:pt x="149828" y="214033"/>
                </a:lnTo>
                <a:lnTo>
                  <a:pt x="0" y="1013093"/>
                </a:lnTo>
                <a:lnTo>
                  <a:pt x="221175" y="1148648"/>
                </a:lnTo>
                <a:lnTo>
                  <a:pt x="1255706" y="1134379"/>
                </a:lnTo>
                <a:lnTo>
                  <a:pt x="3867003" y="1134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9127375" y="4397785"/>
            <a:ext cx="759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8000"/>
                </a:solidFill>
              </a:rPr>
              <a:t>TSB (SIG)</a:t>
            </a: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8814957" y="4061668"/>
            <a:ext cx="1339132" cy="378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BD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 rot="17047237">
            <a:off x="8140239" y="4155837"/>
            <a:ext cx="867910" cy="2462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BD0000"/>
                </a:solidFill>
              </a:rPr>
              <a:t>MIF (£68 M)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69343" y="3022220"/>
            <a:ext cx="808409" cy="271734"/>
          </a:xfrm>
          <a:prstGeom prst="rect">
            <a:avLst/>
          </a:prstGeom>
        </p:spPr>
      </p:pic>
      <p:pic>
        <p:nvPicPr>
          <p:cNvPr id="44" name="Picture 12" descr="Unilev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6165" y="3369146"/>
            <a:ext cx="481144" cy="51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LVP_UNI_LOGO_CMY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50938" y="4142985"/>
            <a:ext cx="901313" cy="20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 rot="17047237">
            <a:off x="9876426" y="5424151"/>
            <a:ext cx="983224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660066"/>
                </a:solidFill>
              </a:rPr>
              <a:t>EPSRC (£6.5 M)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06688" y="2899263"/>
            <a:ext cx="1472710" cy="9397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9" name="TextBox 68"/>
          <p:cNvSpPr txBox="1"/>
          <p:nvPr/>
        </p:nvSpPr>
        <p:spPr>
          <a:xfrm>
            <a:off x="1812125" y="1252135"/>
            <a:ext cx="17094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3–5 Unilever staff in Liverpool</a:t>
            </a:r>
          </a:p>
          <a:p>
            <a:r>
              <a:rPr lang="en-US" sz="2400" dirty="0"/>
              <a:t>3</a:t>
            </a:r>
            <a:r>
              <a:rPr lang="en-US" altLang="zh-CN" sz="2400" dirty="0"/>
              <a:t>-5 </a:t>
            </a:r>
            <a:r>
              <a:rPr lang="zh-CN" altLang="en-US" sz="2400" dirty="0"/>
              <a:t>位联合利华的员工在利物浦大学</a:t>
            </a:r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4773779" y="1247216"/>
            <a:ext cx="17094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12 Unilever staff in Liverpool</a:t>
            </a:r>
          </a:p>
          <a:p>
            <a:r>
              <a:rPr lang="en-US" sz="2400" dirty="0"/>
              <a:t>12 </a:t>
            </a:r>
            <a:r>
              <a:rPr lang="zh-CN" altLang="en-US" sz="2400" dirty="0"/>
              <a:t>位联合利华的员工在利物浦大学</a:t>
            </a:r>
            <a:endParaRPr lang="en-US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7857141" y="1288972"/>
            <a:ext cx="28336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120 Unilever staff in Liverpool</a:t>
            </a:r>
          </a:p>
          <a:p>
            <a:r>
              <a:rPr lang="en-US" altLang="zh-CN" sz="2400" dirty="0"/>
              <a:t>120 </a:t>
            </a:r>
            <a:r>
              <a:rPr lang="zh-CN" altLang="en-US" sz="2400" dirty="0"/>
              <a:t>位联合利华的员工在利物浦大学</a:t>
            </a:r>
            <a:endParaRPr lang="en-US" altLang="zh-CN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2" name="Right Arrow 71"/>
          <p:cNvSpPr/>
          <p:nvPr/>
        </p:nvSpPr>
        <p:spPr>
          <a:xfrm rot="20532626">
            <a:off x="3571971" y="2781528"/>
            <a:ext cx="868596" cy="466074"/>
          </a:xfrm>
          <a:prstGeom prst="righ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3" name="Right Arrow 72"/>
          <p:cNvSpPr/>
          <p:nvPr/>
        </p:nvSpPr>
        <p:spPr>
          <a:xfrm rot="20532626">
            <a:off x="6656433" y="1968166"/>
            <a:ext cx="868596" cy="466074"/>
          </a:xfrm>
          <a:prstGeom prst="right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56" name="Picture 55" descr="UOL-logo-black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59" name="Picture 58" descr="MIF_Blk_Sml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17727" y="144217"/>
            <a:ext cx="116653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16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2"/>
          <p:cNvSpPr>
            <a:spLocks noGrp="1" noChangeArrowheads="1"/>
          </p:cNvSpPr>
          <p:nvPr>
            <p:ph type="title"/>
          </p:nvPr>
        </p:nvSpPr>
        <p:spPr>
          <a:xfrm>
            <a:off x="2956945" y="161838"/>
            <a:ext cx="6258295" cy="831273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Strong Partnership</a:t>
            </a:r>
            <a:br>
              <a:rPr lang="en-US" sz="4000" dirty="0"/>
            </a:br>
            <a:r>
              <a:rPr lang="zh-CN" altLang="en-US" sz="3600" b="1" dirty="0" smtClean="0"/>
              <a:t>紧</a:t>
            </a:r>
            <a:r>
              <a:rPr lang="zh-CN" altLang="en-US" sz="3600" b="1" dirty="0"/>
              <a:t>密合作</a:t>
            </a:r>
            <a:endParaRPr lang="en-US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7003" y="993111"/>
            <a:ext cx="1437682" cy="1437682"/>
          </a:xfrm>
          <a:prstGeom prst="rect">
            <a:avLst/>
          </a:prstGeom>
        </p:spPr>
      </p:pic>
      <p:pic>
        <p:nvPicPr>
          <p:cNvPr id="57" name="Picture 3" descr="LVP_UNI_LOGO_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2761" y="1561572"/>
            <a:ext cx="2916821" cy="67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Rectangle 2"/>
          <p:cNvSpPr txBox="1">
            <a:spLocks noChangeArrowheads="1"/>
          </p:cNvSpPr>
          <p:nvPr/>
        </p:nvSpPr>
        <p:spPr>
          <a:xfrm>
            <a:off x="6362729" y="5900810"/>
            <a:ext cx="4061567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00"/>
                </a:solidFill>
                <a:latin typeface="Calibri"/>
              </a:rPr>
              <a:t>Materials Innovation Factory</a:t>
            </a:r>
          </a:p>
          <a:p>
            <a:r>
              <a:rPr lang="zh-CN" altLang="en-US" sz="2400" dirty="0">
                <a:solidFill>
                  <a:srgbClr val="000000"/>
                </a:solidFill>
                <a:latin typeface="Calibri"/>
              </a:rPr>
              <a:t>材料创新工厂</a:t>
            </a:r>
            <a:endParaRPr lang="en-US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Rectangle 2"/>
          <p:cNvSpPr txBox="1">
            <a:spLocks noChangeArrowheads="1"/>
          </p:cNvSpPr>
          <p:nvPr/>
        </p:nvSpPr>
        <p:spPr>
          <a:xfrm>
            <a:off x="1593027" y="5900809"/>
            <a:ext cx="3623562" cy="831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000000"/>
                </a:solidFill>
                <a:latin typeface="Calibri"/>
              </a:rPr>
              <a:t>Sino–UK Centre 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/>
              </a:rPr>
              <a:t>for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</a:rPr>
              <a:t>Nano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 Energy Materials</a:t>
            </a:r>
          </a:p>
          <a:p>
            <a:r>
              <a:rPr lang="zh-CN" altLang="en-US" sz="2000" dirty="0">
                <a:solidFill>
                  <a:srgbClr val="000000"/>
                </a:solidFill>
                <a:latin typeface="Calibri"/>
              </a:rPr>
              <a:t>中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</a:rPr>
              <a:t>-</a:t>
            </a:r>
            <a:r>
              <a:rPr lang="zh-CN" altLang="en-US" sz="2000" dirty="0">
                <a:solidFill>
                  <a:srgbClr val="000000"/>
                </a:solidFill>
                <a:latin typeface="Calibri"/>
              </a:rPr>
              <a:t>英纳米能源材料中心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82130" y="3770786"/>
            <a:ext cx="1252585" cy="13219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22323" y="5129165"/>
            <a:ext cx="824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深度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人员互访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9118" y="2430794"/>
            <a:ext cx="322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prstClr val="black"/>
                </a:solidFill>
                <a:latin typeface="Calibri"/>
              </a:rPr>
              <a:t>Director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Prof. A. I. Cooper FRS</a:t>
            </a:r>
          </a:p>
          <a:p>
            <a:r>
              <a:rPr lang="zh-CN" altLang="en-US" dirty="0">
                <a:solidFill>
                  <a:prstClr val="black"/>
                </a:solidFill>
                <a:latin typeface="Calibri"/>
              </a:rPr>
              <a:t>主任，安德鲁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库珀教授 院士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2" name="Picture 11" descr="Screen Shot 2015-10-21 at 14.07.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7940" y="3044441"/>
            <a:ext cx="2244290" cy="28563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33133" y="5496497"/>
            <a:ext cx="98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/>
              </a:rPr>
              <a:t>£68 M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5163124" y="2732689"/>
            <a:ext cx="1071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/>
              </a:rPr>
              <a:t>Frequent</a:t>
            </a:r>
          </a:p>
          <a:p>
            <a:r>
              <a:rPr lang="en-US" dirty="0">
                <a:solidFill>
                  <a:srgbClr val="FF0000"/>
                </a:solidFill>
                <a:latin typeface="Calibri"/>
              </a:rPr>
              <a:t>Staff</a:t>
            </a:r>
          </a:p>
          <a:p>
            <a:r>
              <a:rPr lang="en-US" dirty="0">
                <a:solidFill>
                  <a:srgbClr val="FF0000"/>
                </a:solidFill>
                <a:latin typeface="Calibri"/>
              </a:rPr>
              <a:t>Exchange</a:t>
            </a:r>
          </a:p>
        </p:txBody>
      </p:sp>
      <p:pic>
        <p:nvPicPr>
          <p:cNvPr id="16" name="Picture 15" descr="UOL-logo-black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4287" y="2947999"/>
            <a:ext cx="3770009" cy="224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 descr="MIF_Blk_Sml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3601" y="143150"/>
            <a:ext cx="116653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06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7517" y="1306286"/>
            <a:ext cx="11400312" cy="547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FontTx/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Cooper Research Group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库珀研究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组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>
                <a:solidFill>
                  <a:schemeClr val="bg1"/>
                </a:solidFill>
                <a:latin typeface="Arial"/>
                <a:ea typeface="ＭＳ Ｐゴシック"/>
              </a:rPr>
              <a:t>Materials Innovation Factory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材料创新工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厂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Leverhulme</a:t>
            </a: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 Centre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</a:t>
            </a: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for Functional Materials Design 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利华休姆功能材料设计研发中心</a:t>
            </a:r>
            <a:endParaRPr lang="en-US" sz="40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Chemistry in Liverpool</a:t>
            </a:r>
          </a:p>
          <a:p>
            <a:pPr eaLnBrk="0" hangingPunct="0"/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利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物浦大学化学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系</a:t>
            </a:r>
            <a:endParaRPr lang="en-US" sz="4000" dirty="0">
              <a:solidFill>
                <a:schemeClr val="bg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2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711375" y="111035"/>
            <a:ext cx="8459565" cy="12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sz="2800" dirty="0">
                <a:latin typeface="Arial"/>
                <a:ea typeface="ＭＳ Ｐゴシック"/>
              </a:rPr>
              <a:t>Leverhulme Research </a:t>
            </a:r>
            <a:r>
              <a:rPr lang="en-US" sz="2800" dirty="0" smtClean="0">
                <a:latin typeface="Arial"/>
                <a:ea typeface="ＭＳ Ｐゴシック"/>
              </a:rPr>
              <a:t>Centre</a:t>
            </a:r>
          </a:p>
          <a:p>
            <a:pPr algn="ctr" eaLnBrk="0" hangingPunct="0"/>
            <a:r>
              <a:rPr lang="en-US" sz="2800" dirty="0" smtClean="0">
                <a:latin typeface="Arial"/>
                <a:ea typeface="ＭＳ Ｐゴシック"/>
              </a:rPr>
              <a:t> </a:t>
            </a:r>
            <a:r>
              <a:rPr lang="en-US" sz="2800" dirty="0">
                <a:latin typeface="Arial"/>
                <a:ea typeface="ＭＳ Ｐゴシック"/>
              </a:rPr>
              <a:t>for Functional Materials </a:t>
            </a:r>
            <a:r>
              <a:rPr lang="en-US" sz="2800" dirty="0" smtClean="0">
                <a:latin typeface="Arial"/>
                <a:ea typeface="ＭＳ Ｐゴシック"/>
              </a:rPr>
              <a:t>Design</a:t>
            </a:r>
          </a:p>
          <a:p>
            <a:pPr lvl="0" algn="ctr" eaLnBrk="0" hangingPunct="0"/>
            <a:r>
              <a:rPr lang="zh-CN" altLang="en-US" sz="2800" dirty="0">
                <a:latin typeface="+mj-ea"/>
                <a:ea typeface="+mj-ea"/>
              </a:rPr>
              <a:t>利华休</a:t>
            </a:r>
            <a:r>
              <a:rPr lang="zh-CN" altLang="en-US" sz="2800" dirty="0" smtClean="0">
                <a:latin typeface="+mj-ea"/>
                <a:ea typeface="+mj-ea"/>
              </a:rPr>
              <a:t>姆功能材料设计研发中心</a:t>
            </a:r>
            <a:endParaRPr lang="en-US" sz="2800" dirty="0">
              <a:latin typeface="Arial"/>
              <a:ea typeface="ＭＳ Ｐゴシック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90" b="40477"/>
          <a:stretch/>
        </p:blipFill>
        <p:spPr bwMode="auto">
          <a:xfrm>
            <a:off x="2446827" y="1303830"/>
            <a:ext cx="7298346" cy="37797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1375" y="5095019"/>
            <a:ext cx="79080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£10 M, 10-year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1000</a:t>
            </a:r>
            <a:r>
              <a:rPr lang="zh-CN" altLang="en-US" sz="2400" dirty="0" smtClean="0"/>
              <a:t>万英镑</a:t>
            </a:r>
            <a:r>
              <a:rPr lang="en-US" altLang="zh-CN" sz="2400" dirty="0" smtClean="0"/>
              <a:t>, 10</a:t>
            </a:r>
            <a:r>
              <a:rPr lang="zh-CN" altLang="en-US" sz="2400" dirty="0" smtClean="0"/>
              <a:t>年规划项目</a:t>
            </a:r>
            <a:endParaRPr lang="en-US" sz="2400" dirty="0" err="1" smtClean="0"/>
          </a:p>
          <a:p>
            <a:pPr algn="ctr"/>
            <a:r>
              <a:rPr lang="en-US" sz="2400" dirty="0" smtClean="0"/>
              <a:t>11 Research Assistants/Associates</a:t>
            </a:r>
          </a:p>
          <a:p>
            <a:pPr algn="ctr"/>
            <a:r>
              <a:rPr lang="en-US" sz="2400" dirty="0" smtClean="0"/>
              <a:t>11 </a:t>
            </a:r>
            <a:r>
              <a:rPr lang="zh-CN" altLang="en-US" sz="2400" dirty="0" smtClean="0"/>
              <a:t>位研究助理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助理研究员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27873" y="5308812"/>
            <a:ext cx="3064572" cy="1407296"/>
          </a:xfrm>
          <a:prstGeom prst="rect">
            <a:avLst/>
          </a:prstGeom>
        </p:spPr>
      </p:pic>
      <p:pic>
        <p:nvPicPr>
          <p:cNvPr id="9" name="Picture 8" descr="UOL-logo-black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748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6936" y="870873"/>
            <a:ext cx="1218707" cy="2403793"/>
          </a:xfrm>
          <a:prstGeom prst="rect">
            <a:avLst/>
          </a:prstGeom>
        </p:spPr>
      </p:pic>
      <p:sp>
        <p:nvSpPr>
          <p:cNvPr id="9" name="Rounded Rectangle 8"/>
          <p:cNvSpPr>
            <a:spLocks noChangeAspect="1"/>
          </p:cNvSpPr>
          <p:nvPr/>
        </p:nvSpPr>
        <p:spPr>
          <a:xfrm>
            <a:off x="7874398" y="1273507"/>
            <a:ext cx="2394129" cy="1899601"/>
          </a:xfrm>
          <a:prstGeom prst="roundRect">
            <a:avLst/>
          </a:prstGeom>
          <a:blipFill rotWithShape="1">
            <a:blip r:embed="rId4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2868" tIns="31434" rIns="62868" bIns="31434" rtlCol="0" anchor="ctr"/>
          <a:lstStyle/>
          <a:p>
            <a:pPr algn="ctr"/>
            <a:endParaRPr lang="en-US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099465" y="0"/>
            <a:ext cx="5982617" cy="95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sz="3000" dirty="0">
                <a:latin typeface="Arial"/>
                <a:ea typeface="ＭＳ Ｐゴシック"/>
              </a:rPr>
              <a:t>The Materials Design </a:t>
            </a:r>
            <a:r>
              <a:rPr lang="en-US" sz="3000" dirty="0" smtClean="0">
                <a:latin typeface="Arial"/>
                <a:ea typeface="ＭＳ Ｐゴシック"/>
              </a:rPr>
              <a:t>Engine</a:t>
            </a:r>
          </a:p>
          <a:p>
            <a:pPr algn="ctr" eaLnBrk="0" hangingPunct="0"/>
            <a:r>
              <a:rPr lang="zh-CN" altLang="en-US" sz="3000" b="1" dirty="0" smtClean="0"/>
              <a:t>材料</a:t>
            </a:r>
            <a:r>
              <a:rPr lang="zh-CN" altLang="en-US" sz="3000" b="1" dirty="0"/>
              <a:t>设计</a:t>
            </a:r>
            <a:r>
              <a:rPr lang="zh-CN" altLang="en-US" sz="3000" b="1" dirty="0" smtClean="0"/>
              <a:t>的发动机</a:t>
            </a:r>
            <a:endParaRPr lang="en-US" sz="30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/>
          <a:srcRect l="28248" r="15591"/>
          <a:stretch/>
        </p:blipFill>
        <p:spPr>
          <a:xfrm>
            <a:off x="1799716" y="1282794"/>
            <a:ext cx="3133295" cy="18736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629" y="4566500"/>
            <a:ext cx="2956206" cy="2121079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>
          <a:xfrm>
            <a:off x="5425996" y="3676539"/>
            <a:ext cx="1445493" cy="726952"/>
          </a:xfrm>
          <a:prstGeom prst="downArrow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83409" y="1721291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81838" y="1706576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+</a:t>
            </a:r>
          </a:p>
        </p:txBody>
      </p:sp>
      <p:pic>
        <p:nvPicPr>
          <p:cNvPr id="10" name="Picture 9" descr="UOL-logo-black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325" y="4159405"/>
            <a:ext cx="42287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Computation </a:t>
            </a:r>
            <a:r>
              <a:rPr lang="zh-CN" altLang="en-US" sz="2000" dirty="0" smtClean="0"/>
              <a:t>计算机模拟与设计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Robotics </a:t>
            </a:r>
            <a:r>
              <a:rPr lang="zh-CN" altLang="en-US" sz="2000" dirty="0" smtClean="0"/>
              <a:t>机器人合成及规模化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Artificial intelligence </a:t>
            </a:r>
            <a:r>
              <a:rPr lang="zh-CN" altLang="en-US" sz="2000" dirty="0" smtClean="0"/>
              <a:t>人工智能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Chemistry </a:t>
            </a:r>
            <a:r>
              <a:rPr lang="zh-CN" altLang="en-US" sz="2000" dirty="0" smtClean="0"/>
              <a:t>化学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Physics </a:t>
            </a:r>
            <a:r>
              <a:rPr lang="zh-CN" altLang="en-US" sz="2000" dirty="0" smtClean="0"/>
              <a:t>物理</a:t>
            </a: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Computer Science </a:t>
            </a:r>
            <a:r>
              <a:rPr lang="zh-CN" altLang="en-US" sz="2000" dirty="0" smtClean="0"/>
              <a:t>计算机科学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79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14163" y="1223155"/>
            <a:ext cx="11377837" cy="559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Cooper Research Group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库珀研究组</a:t>
            </a:r>
            <a:endParaRPr lang="en-US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Materials Innovation Factory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材料创新工厂</a:t>
            </a:r>
            <a:endParaRPr lang="en-US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err="1" smtClean="0">
                <a:solidFill>
                  <a:schemeClr val="bg1"/>
                </a:solidFill>
                <a:latin typeface="Arial"/>
                <a:ea typeface="ＭＳ Ｐゴシック"/>
              </a:rPr>
              <a:t>Leverhulme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Centre for Functional Materials Design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利华休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姆功能材料设计研发中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心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Chemistry in Liverpool</a:t>
            </a:r>
          </a:p>
          <a:p>
            <a:pPr eaLnBrk="0" hangingPunct="0"/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利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物浦大学化学系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75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02289" y="1282536"/>
            <a:ext cx="11227416" cy="550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FontTx/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Cooper Research Group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库珀研究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组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>
                <a:solidFill>
                  <a:schemeClr val="bg1"/>
                </a:solidFill>
                <a:latin typeface="Arial"/>
                <a:ea typeface="ＭＳ Ｐゴシック"/>
              </a:rPr>
              <a:t>Materials Innovation Factory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材料创新工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厂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 err="1">
                <a:solidFill>
                  <a:schemeClr val="bg1"/>
                </a:solidFill>
                <a:latin typeface="Arial"/>
                <a:ea typeface="ＭＳ Ｐゴシック"/>
              </a:rPr>
              <a:t>Leverhulme</a:t>
            </a:r>
            <a:r>
              <a:rPr lang="en-US" sz="4000" dirty="0">
                <a:solidFill>
                  <a:schemeClr val="bg1"/>
                </a:solidFill>
                <a:latin typeface="Arial"/>
                <a:ea typeface="ＭＳ Ｐゴシック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Centre for Functional Materials Design 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利华休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姆功能材料设计研发中心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marL="742950" indent="-742950" eaLnBrk="0" hangingPunct="0">
              <a:buAutoNum type="arabicPeriod"/>
            </a:pP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Chemistry in </a:t>
            </a: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Liverpool</a:t>
            </a:r>
          </a:p>
          <a:p>
            <a:pPr eaLnBrk="0" hangingPunct="0"/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利物浦大学化学系</a:t>
            </a:r>
            <a:endParaRPr 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/>
          <a:srcRect t="10373" r="12226" b="34054"/>
          <a:stretch/>
        </p:blipFill>
        <p:spPr>
          <a:xfrm>
            <a:off x="1655628" y="1010366"/>
            <a:ext cx="3983172" cy="5746035"/>
          </a:xfrm>
          <a:prstGeom prst="rect">
            <a:avLst/>
          </a:prstGeom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180490" y="90718"/>
            <a:ext cx="4402959" cy="83127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Liverpool Chemistry</a:t>
            </a:r>
            <a:br>
              <a:rPr lang="en-US" sz="3200" b="1" dirty="0"/>
            </a:br>
            <a:r>
              <a:rPr lang="zh-CN" altLang="en-US" sz="3200" b="1" dirty="0"/>
              <a:t>利物浦大学化学系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81969" y="1386605"/>
            <a:ext cx="41764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000" dirty="0"/>
              <a:t>Liverpool ranked 2</a:t>
            </a:r>
            <a:r>
              <a:rPr lang="en-US" sz="2000" baseline="30000" dirty="0"/>
              <a:t>nd</a:t>
            </a:r>
            <a:r>
              <a:rPr lang="en-US" sz="2000" dirty="0"/>
              <a:t> in UK in Chemistry overall in 2014</a:t>
            </a:r>
          </a:p>
          <a:p>
            <a:pPr marL="457200" indent="-457200">
              <a:buFont typeface="Arial"/>
              <a:buChar char="•"/>
            </a:pPr>
            <a:r>
              <a:rPr lang="en-US" altLang="zh-CN" sz="2000" dirty="0">
                <a:solidFill>
                  <a:srgbClr val="0000FF"/>
                </a:solidFill>
              </a:rPr>
              <a:t>2014</a:t>
            </a:r>
            <a:r>
              <a:rPr lang="zh-CN" altLang="en-US" sz="2000" dirty="0">
                <a:solidFill>
                  <a:srgbClr val="0000FF"/>
                </a:solidFill>
              </a:rPr>
              <a:t>年利物浦大学化学系在英国排名第</a:t>
            </a:r>
            <a:r>
              <a:rPr lang="zh-CN" altLang="en-US" sz="2000" dirty="0" smtClean="0">
                <a:solidFill>
                  <a:srgbClr val="0000FF"/>
                </a:solidFill>
              </a:rPr>
              <a:t>二</a:t>
            </a:r>
            <a:endParaRPr lang="en-US" altLang="zh-CN" sz="2000" dirty="0" smtClean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000" u="sng" dirty="0" smtClean="0"/>
              <a:t>Liverpool material science ranked 1</a:t>
            </a:r>
            <a:r>
              <a:rPr lang="en-US" sz="2000" u="sng" baseline="30000" dirty="0" smtClean="0"/>
              <a:t>st</a:t>
            </a:r>
            <a:r>
              <a:rPr lang="en-US" sz="2000" u="sng" dirty="0" smtClean="0"/>
              <a:t> in UK in 2014</a:t>
            </a:r>
          </a:p>
          <a:p>
            <a:pPr marL="457200" indent="-457200">
              <a:buFont typeface="Arial"/>
              <a:buChar char="•"/>
            </a:pPr>
            <a:r>
              <a:rPr lang="en-US" altLang="zh-CN" sz="2000" u="sng" dirty="0" smtClean="0">
                <a:solidFill>
                  <a:srgbClr val="0000FF"/>
                </a:solidFill>
              </a:rPr>
              <a:t>2014</a:t>
            </a:r>
            <a:r>
              <a:rPr lang="zh-CN" altLang="en-US" sz="2000" u="sng" dirty="0" smtClean="0">
                <a:solidFill>
                  <a:srgbClr val="0000FF"/>
                </a:solidFill>
              </a:rPr>
              <a:t>年利物浦大学化学系材料科学专业在英国排名第一</a:t>
            </a:r>
            <a:endParaRPr lang="en-US" altLang="zh-CN" sz="2000" u="sng" dirty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sz="2000" dirty="0"/>
          </a:p>
          <a:p>
            <a:pPr marL="457200" indent="-457200">
              <a:buFont typeface="Arial"/>
              <a:buChar char="•"/>
            </a:pPr>
            <a:r>
              <a:rPr lang="en-US" sz="2000" dirty="0"/>
              <a:t>Liverpool ranked 1</a:t>
            </a:r>
            <a:r>
              <a:rPr lang="en-US" sz="2000" baseline="30000" dirty="0"/>
              <a:t>st</a:t>
            </a:r>
            <a:r>
              <a:rPr lang="en-US" sz="2000" dirty="0"/>
              <a:t> for</a:t>
            </a:r>
            <a:br>
              <a:rPr lang="en-US" sz="2000" dirty="0"/>
            </a:br>
            <a:r>
              <a:rPr lang="en-US" sz="2000" dirty="0"/>
              <a:t>percentage of internationally leading</a:t>
            </a:r>
            <a:br>
              <a:rPr lang="en-US" sz="2000" dirty="0"/>
            </a:br>
            <a:r>
              <a:rPr lang="en-US" sz="2000" dirty="0"/>
              <a:t>and internationally excellent research</a:t>
            </a:r>
          </a:p>
          <a:p>
            <a:pPr marL="457200" indent="-457200">
              <a:buFont typeface="Arial"/>
              <a:buChar char="•"/>
            </a:pPr>
            <a:r>
              <a:rPr lang="zh-CN" altLang="en-US" sz="2000" dirty="0">
                <a:solidFill>
                  <a:srgbClr val="0000FF"/>
                </a:solidFill>
              </a:rPr>
              <a:t>其中国际影响力和国际杰出研究两方面分别排名第</a:t>
            </a:r>
            <a:r>
              <a:rPr lang="zh-CN" altLang="en-US" sz="2000" dirty="0" smtClean="0">
                <a:solidFill>
                  <a:srgbClr val="0000FF"/>
                </a:solidFill>
              </a:rPr>
              <a:t>一</a:t>
            </a:r>
            <a:endParaRPr lang="en-US" sz="2800" dirty="0"/>
          </a:p>
        </p:txBody>
      </p:sp>
      <p:sp>
        <p:nvSpPr>
          <p:cNvPr id="13" name="Left Arrow 12"/>
          <p:cNvSpPr/>
          <p:nvPr/>
        </p:nvSpPr>
        <p:spPr>
          <a:xfrm>
            <a:off x="5669280" y="3169920"/>
            <a:ext cx="314960" cy="375920"/>
          </a:xfrm>
          <a:prstGeom prst="leftArrow">
            <a:avLst/>
          </a:prstGeom>
          <a:solidFill>
            <a:srgbClr val="008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OL-logo-blac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87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180490" y="90718"/>
            <a:ext cx="4239115" cy="83127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Liverpool Chemistry</a:t>
            </a:r>
            <a:br>
              <a:rPr lang="en-US" sz="3200" b="1" dirty="0"/>
            </a:br>
            <a:r>
              <a:rPr lang="zh-CN" altLang="en-US" sz="3200" b="1" dirty="0"/>
              <a:t>利物浦大学化学系</a:t>
            </a:r>
            <a:endParaRPr lang="en-US" sz="3200" b="1" dirty="0"/>
          </a:p>
        </p:txBody>
      </p:sp>
      <p:pic>
        <p:nvPicPr>
          <p:cNvPr id="9" name="Picture 8" descr="UOL-logo-bl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84923" y="1170878"/>
            <a:ext cx="8147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Research Themes</a:t>
            </a:r>
          </a:p>
          <a:p>
            <a:r>
              <a:rPr lang="zh-CN" altLang="en-US" sz="2800" dirty="0" smtClean="0"/>
              <a:t>研究方向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Energy </a:t>
            </a:r>
            <a:r>
              <a:rPr lang="en-US" sz="2800" dirty="0"/>
              <a:t>and </a:t>
            </a:r>
            <a:r>
              <a:rPr lang="en-US" sz="2800" dirty="0" smtClean="0"/>
              <a:t>Catalysis</a:t>
            </a:r>
            <a:br>
              <a:rPr lang="en-US" sz="2800" dirty="0" smtClean="0"/>
            </a:br>
            <a:r>
              <a:rPr lang="zh-CN" altLang="en-US" sz="2800" dirty="0" smtClean="0"/>
              <a:t>能源与催化</a:t>
            </a: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Materials </a:t>
            </a:r>
            <a:r>
              <a:rPr lang="en-US" sz="2800" dirty="0" smtClean="0"/>
              <a:t>Chemistry</a:t>
            </a:r>
            <a:br>
              <a:rPr lang="en-US" sz="2800" dirty="0" smtClean="0"/>
            </a:br>
            <a:r>
              <a:rPr lang="zh-CN" altLang="en-US" sz="2800" dirty="0" smtClean="0"/>
              <a:t>材料化学</a:t>
            </a: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Medicinal and Bio-</a:t>
            </a:r>
            <a:r>
              <a:rPr lang="en-US" sz="2800" dirty="0" err="1"/>
              <a:t>nano</a:t>
            </a:r>
            <a:r>
              <a:rPr lang="en-US" sz="2800" dirty="0"/>
              <a:t> </a:t>
            </a:r>
            <a:r>
              <a:rPr lang="en-US" sz="2800" dirty="0" smtClean="0"/>
              <a:t>Chemistry</a:t>
            </a:r>
            <a:br>
              <a:rPr lang="en-US" sz="2800" dirty="0" smtClean="0"/>
            </a:br>
            <a:r>
              <a:rPr lang="zh-CN" altLang="en-US" sz="2800" dirty="0"/>
              <a:t>药物</a:t>
            </a:r>
            <a:r>
              <a:rPr lang="zh-CN" altLang="en-US" sz="2800" dirty="0" smtClean="0"/>
              <a:t>和生物纳米化学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Functional Interfaces</a:t>
            </a:r>
            <a:br>
              <a:rPr lang="en-US" sz="2800" dirty="0" smtClean="0"/>
            </a:br>
            <a:r>
              <a:rPr lang="zh-CN" altLang="en-US" sz="2800" dirty="0" smtClean="0"/>
              <a:t>功能界面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Theoretical </a:t>
            </a:r>
            <a:r>
              <a:rPr lang="en-US" sz="2800" dirty="0"/>
              <a:t>and Computational </a:t>
            </a:r>
            <a:r>
              <a:rPr lang="en-US" sz="2800" dirty="0" smtClean="0"/>
              <a:t>Chemistry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2800" dirty="0"/>
              <a:t>理</a:t>
            </a:r>
            <a:r>
              <a:rPr lang="zh-CN" altLang="en-US" sz="2800" dirty="0" smtClean="0"/>
              <a:t>论和计算化学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98482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180490" y="90718"/>
            <a:ext cx="4250991" cy="83127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Liverpool Chemistry</a:t>
            </a:r>
            <a:br>
              <a:rPr lang="en-US" sz="3200" b="1" dirty="0"/>
            </a:br>
            <a:r>
              <a:rPr lang="zh-CN" altLang="en-US" sz="3200" b="1" dirty="0"/>
              <a:t>利物浦大学化学系</a:t>
            </a:r>
            <a:endParaRPr lang="en-US" sz="3200" b="1" dirty="0"/>
          </a:p>
        </p:txBody>
      </p:sp>
      <p:pic>
        <p:nvPicPr>
          <p:cNvPr id="9" name="Picture 8" descr="UOL-logo-bl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6707" y="1268036"/>
            <a:ext cx="1034760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Future Growth </a:t>
            </a:r>
            <a:r>
              <a:rPr lang="zh-CN" altLang="en-US" sz="3200" b="1" dirty="0" smtClean="0"/>
              <a:t>未来发展</a:t>
            </a:r>
            <a:endParaRPr lang="en-US" sz="3200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10 new academic positions advertised linked to the Materials Innovation Factory (Feb. 2016)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 smtClean="0"/>
              <a:t>为材</a:t>
            </a:r>
            <a:r>
              <a:rPr lang="zh-CN" altLang="en-US" sz="3200" dirty="0"/>
              <a:t>料创新工</a:t>
            </a:r>
            <a:r>
              <a:rPr lang="zh-CN" altLang="en-US" sz="3200" dirty="0" smtClean="0"/>
              <a:t>厂招募</a:t>
            </a:r>
            <a:r>
              <a:rPr lang="en-US" sz="3200" dirty="0" smtClean="0"/>
              <a:t>10</a:t>
            </a:r>
            <a:r>
              <a:rPr lang="zh-CN" altLang="en-US" sz="3200" dirty="0" smtClean="0"/>
              <a:t>个新的固定学术职位 （</a:t>
            </a:r>
            <a:r>
              <a:rPr lang="en-US" altLang="zh-CN" sz="3200" dirty="0" smtClean="0"/>
              <a:t>2016.2.</a:t>
            </a:r>
            <a:r>
              <a:rPr lang="zh-CN" altLang="en-US" sz="3200" dirty="0" smtClean="0"/>
              <a:t>）</a:t>
            </a:r>
            <a:endParaRPr lang="en-US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9302" y="3497493"/>
            <a:ext cx="5104904" cy="3045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95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14" y="11875"/>
            <a:ext cx="4343372" cy="831273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 Building </a:t>
            </a:r>
            <a:r>
              <a:rPr lang="en-US" sz="2800" b="1" dirty="0">
                <a:solidFill>
                  <a:srgbClr val="000000"/>
                </a:solidFill>
              </a:rPr>
              <a:t>on Strength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zh-CN" altLang="en-US" sz="2800" b="1" dirty="0" smtClean="0">
                <a:solidFill>
                  <a:srgbClr val="000000"/>
                </a:solidFill>
              </a:rPr>
              <a:t>在坚</a:t>
            </a:r>
            <a:r>
              <a:rPr lang="zh-CN" altLang="en-US" sz="2800" b="1" dirty="0">
                <a:solidFill>
                  <a:srgbClr val="000000"/>
                </a:solidFill>
              </a:rPr>
              <a:t>实的基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础上加强合作</a:t>
            </a:r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79091" y="1288803"/>
            <a:ext cx="801230" cy="10683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/>
          <a:srcRect l="15673" r="9282"/>
          <a:stretch/>
        </p:blipFill>
        <p:spPr>
          <a:xfrm>
            <a:off x="9131135" y="1299752"/>
            <a:ext cx="957213" cy="1038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1870" y="2427162"/>
            <a:ext cx="981291" cy="9189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24351" y="2413573"/>
            <a:ext cx="905448" cy="947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152814" y="2446421"/>
            <a:ext cx="910629" cy="9106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08618" y="3374150"/>
            <a:ext cx="2022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Team with broad skills</a:t>
            </a:r>
          </a:p>
          <a:p>
            <a:pPr algn="ctr"/>
            <a:r>
              <a:rPr lang="zh-CN" altLang="en-US" sz="1600" dirty="0">
                <a:solidFill>
                  <a:srgbClr val="000000"/>
                </a:solidFill>
              </a:rPr>
              <a:t>复合型研究团队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55371" y="1379970"/>
            <a:ext cx="1631772" cy="16317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7685" y="1299752"/>
            <a:ext cx="2682862" cy="1711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600274" y="3068957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Unique facilities</a:t>
            </a:r>
          </a:p>
          <a:p>
            <a:pPr algn="ctr"/>
            <a:r>
              <a:rPr lang="zh-CN" altLang="en-US" sz="1600" dirty="0">
                <a:solidFill>
                  <a:srgbClr val="000000"/>
                </a:solidFill>
              </a:rPr>
              <a:t>独一无二的平</a:t>
            </a:r>
            <a:r>
              <a:rPr lang="zh-CN" altLang="en-US" sz="1600" dirty="0" smtClean="0">
                <a:solidFill>
                  <a:srgbClr val="000000"/>
                </a:solidFill>
              </a:rPr>
              <a:t>台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37608" y="3792231"/>
            <a:ext cx="1737102" cy="2277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38246" y="3735691"/>
            <a:ext cx="1780222" cy="23342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730777" y="6069962"/>
            <a:ext cx="1487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Leading science</a:t>
            </a:r>
          </a:p>
          <a:p>
            <a:pPr algn="ctr"/>
            <a:r>
              <a:rPr lang="zh-CN" altLang="en-US" sz="1600" dirty="0" smtClean="0">
                <a:solidFill>
                  <a:srgbClr val="000000"/>
                </a:solidFill>
              </a:rPr>
              <a:t> 前</a:t>
            </a:r>
            <a:r>
              <a:rPr lang="zh-CN" altLang="en-US" sz="1600" dirty="0">
                <a:solidFill>
                  <a:srgbClr val="000000"/>
                </a:solidFill>
              </a:rPr>
              <a:t>沿科学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pic>
        <p:nvPicPr>
          <p:cNvPr id="19" name="Picture 18" descr="Unilever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252810" y="4337180"/>
            <a:ext cx="984723" cy="106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 cstate="print"/>
          <a:srcRect t="24840" b="25478"/>
          <a:stretch/>
        </p:blipFill>
        <p:spPr>
          <a:xfrm>
            <a:off x="7167597" y="4075284"/>
            <a:ext cx="1145214" cy="5689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312811" y="4075284"/>
            <a:ext cx="965200" cy="965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203316" y="4716837"/>
            <a:ext cx="1145214" cy="6472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67964" y="5399076"/>
            <a:ext cx="1361440" cy="3199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467965" y="6007281"/>
            <a:ext cx="2513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Strong industry connections</a:t>
            </a:r>
          </a:p>
          <a:p>
            <a:pPr algn="ctr"/>
            <a:r>
              <a:rPr lang="zh-CN" altLang="en-US" sz="1600" dirty="0">
                <a:solidFill>
                  <a:srgbClr val="000000"/>
                </a:solidFill>
              </a:rPr>
              <a:t>大型企业对接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pic>
        <p:nvPicPr>
          <p:cNvPr id="26" name="Picture 25" descr="UOL-logo-black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27" name="Picture 26" descr="MIF_Blk_Sml.pn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0336" y="332656"/>
            <a:ext cx="1166531" cy="5760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53984" y="1563679"/>
            <a:ext cx="1150124" cy="1549341"/>
          </a:xfrm>
          <a:prstGeom prst="rect">
            <a:avLst/>
          </a:prstGeom>
        </p:spPr>
      </p:pic>
      <p:pic>
        <p:nvPicPr>
          <p:cNvPr id="1026" name="Picture 2" descr="C:\Users\xfwu\Documents\Frank2016-2\papers\Wu_Xiaofeng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3748" y="1288803"/>
            <a:ext cx="944594" cy="112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11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9788" y="866905"/>
            <a:ext cx="11377837" cy="559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AutoNum type="arabicPeriod"/>
            </a:pP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合作项目起止时间： </a:t>
            </a:r>
            <a:endParaRPr lang="en-US" altLang="zh-CN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eaLnBrk="0" hangingPunct="0"/>
            <a:endParaRPr lang="en-US" altLang="zh-CN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eaLnBrk="0" hangingPunct="0"/>
            <a:r>
              <a:rPr lang="en-US" altLang="zh-CN" sz="4000" dirty="0">
                <a:solidFill>
                  <a:schemeClr val="bg1"/>
                </a:solidFill>
                <a:latin typeface="Arial"/>
                <a:ea typeface="ＭＳ Ｐゴシック"/>
              </a:rPr>
              <a:t> </a:t>
            </a: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   2016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年</a:t>
            </a: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3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月到</a:t>
            </a: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2022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年</a:t>
            </a: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10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月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endParaRPr lang="en-US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/>
            <a:r>
              <a:rPr lang="en-US" altLang="zh-CN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2. 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项目合作方式：</a:t>
            </a:r>
            <a:endParaRPr lang="en-US" altLang="zh-CN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/>
            <a:r>
              <a:rPr lang="zh-CN" altLang="en-US" sz="4000" b="1" dirty="0" smtClean="0">
                <a:solidFill>
                  <a:schemeClr val="bg1"/>
                </a:solidFill>
                <a:latin typeface="Arial"/>
                <a:ea typeface="ＭＳ Ｐゴシック"/>
              </a:rPr>
              <a:t>利物浦大学提供资助攻读博士期间全部学费的奖学金；</a:t>
            </a:r>
            <a:endParaRPr lang="en-US" altLang="zh-CN" sz="4000" b="1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eaLnBrk="0" hangingPunct="0"/>
            <a:r>
              <a:rPr lang="zh-CN" altLang="en-US" sz="4000" b="1" dirty="0" smtClean="0">
                <a:solidFill>
                  <a:schemeClr val="bg1"/>
                </a:solidFill>
                <a:latin typeface="Arial"/>
                <a:ea typeface="ＭＳ Ｐゴシック"/>
              </a:rPr>
              <a:t>国家留学基金委提供资助</a:t>
            </a:r>
            <a:r>
              <a:rPr lang="zh-CN" altLang="en-US" sz="4000" b="1" dirty="0">
                <a:solidFill>
                  <a:schemeClr val="bg1"/>
                </a:solidFill>
                <a:latin typeface="Arial"/>
                <a:ea typeface="ＭＳ Ｐゴシック"/>
              </a:rPr>
              <a:t>攻读博士期间</a:t>
            </a:r>
            <a:r>
              <a:rPr lang="zh-CN" altLang="en-US" sz="4000" b="1" dirty="0" smtClean="0">
                <a:solidFill>
                  <a:schemeClr val="bg1"/>
                </a:solidFill>
                <a:latin typeface="Arial"/>
                <a:ea typeface="ＭＳ Ｐゴシック"/>
              </a:rPr>
              <a:t>生活费用的奖学金</a:t>
            </a:r>
            <a:endParaRPr lang="en-US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7081" y="1472531"/>
            <a:ext cx="11377837" cy="431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lnSpc>
                <a:spcPct val="15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3. 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合作内容以人数：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a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） 攻读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博士学位学生， 每年不超过（包括）</a:t>
            </a:r>
            <a:r>
              <a:rPr lang="en-US" altLang="zh-CN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15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名，资助时间不超过（包括）</a:t>
            </a:r>
            <a:r>
              <a:rPr lang="en-US" altLang="zh-CN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48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个月。</a:t>
            </a:r>
            <a:endParaRPr lang="en-US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b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）博士交流生， 人数待定，资助时间</a:t>
            </a:r>
            <a:r>
              <a:rPr lang="en-US" altLang="zh-CN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6-12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个月。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</a:t>
            </a:r>
            <a:r>
              <a:rPr lang="en-US" altLang="zh-CN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C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） 定期访问学者， 人数待定。</a:t>
            </a:r>
            <a:endParaRPr lang="en-US" altLang="zh-CN" sz="4000" dirty="0" smtClean="0">
              <a:solidFill>
                <a:schemeClr val="bg1"/>
              </a:solidFill>
              <a:latin typeface="Arial"/>
              <a:ea typeface="ＭＳ Ｐゴシック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申请</a:t>
            </a:r>
            <a:r>
              <a:rPr lang="en-US" altLang="zh-CN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CSC</a:t>
            </a:r>
            <a:r>
              <a:rPr lang="zh-CN" altLang="en-US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奖学金时，请务必在</a:t>
            </a:r>
            <a:r>
              <a:rPr lang="en-US" altLang="zh-CN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CSC</a:t>
            </a:r>
            <a:r>
              <a:rPr lang="zh-CN" altLang="en-US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表格中注明</a:t>
            </a:r>
            <a:r>
              <a:rPr lang="en-US" altLang="zh-CN" sz="4000" dirty="0" smtClean="0">
                <a:solidFill>
                  <a:srgbClr val="0000CC"/>
                </a:solidFill>
                <a:latin typeface="Arial"/>
                <a:ea typeface="ＭＳ Ｐゴシック"/>
              </a:rPr>
              <a:t>CSC-LIV PhD joint </a:t>
            </a:r>
            <a:r>
              <a:rPr lang="en-US" altLang="zh-CN" sz="4000" dirty="0" err="1" smtClean="0">
                <a:solidFill>
                  <a:srgbClr val="0000CC"/>
                </a:solidFill>
                <a:latin typeface="Arial"/>
                <a:ea typeface="ＭＳ Ｐゴシック"/>
              </a:rPr>
              <a:t>programme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。</a:t>
            </a: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</a:t>
            </a:r>
            <a:endParaRPr lang="en-US" sz="4000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7081" y="793150"/>
            <a:ext cx="11377837" cy="571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lnSpc>
                <a:spcPct val="15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4. 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招生专业及方向：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新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型功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能有机高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子及材料 （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催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化材料（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结晶学（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（</a:t>
            </a:r>
            <a:r>
              <a:rPr lang="zh-CN" altLang="en-US" sz="2800" b="1" i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比如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粉末 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x 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射线衍射；单晶 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X 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射线衍射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计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算化学（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（</a:t>
            </a:r>
            <a:r>
              <a:rPr lang="zh-CN" altLang="en-US" sz="2800" b="1" i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比如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材料结构或功能计算机预测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能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源材料（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（</a:t>
            </a:r>
            <a:r>
              <a:rPr lang="zh-CN" altLang="en-US" sz="2800" b="1" i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比如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清洁制氢用光催化剂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多孔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（</a:t>
            </a:r>
            <a:r>
              <a:rPr lang="zh-CN" altLang="en-US" sz="2800" b="1" i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比如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用于气体捕集或气体分离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自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动化材料研究方法开发（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MIF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 （</a:t>
            </a:r>
            <a:r>
              <a:rPr lang="zh-CN" altLang="en-US" sz="2800" b="1" i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比如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机器人学）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79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7081" y="1368079"/>
            <a:ext cx="11377837" cy="375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lnSpc>
                <a:spcPct val="20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5. </a:t>
            </a:r>
            <a:r>
              <a:rPr lang="zh-CN" alt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联系人及联系方式：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Prof. Andy Cooper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 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Email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 </a:t>
            </a:r>
            <a:r>
              <a:rPr lang="en-US" altLang="zh-CN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aicooper@liverpool.ac.uk</a:t>
            </a: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sz="2800" b="1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800" b="1" dirty="0" err="1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Dr.Xiaofeng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Wu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 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Email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 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xfwu@liverpool.ac.uk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sz="2800" b="1" dirty="0" smtClean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800" b="1" dirty="0" err="1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Ms.Bonnie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Cham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 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Email</a:t>
            </a:r>
            <a:r>
              <a:rPr lang="zh-CN" altLang="en-US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en-US" altLang="zh-CN" sz="2800" b="1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btsecham@liverpool.ac.uk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810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rtenP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MIF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117" y="172239"/>
            <a:ext cx="2381512" cy="1195840"/>
          </a:xfrm>
          <a:prstGeom prst="rect">
            <a:avLst/>
          </a:prstGeom>
        </p:spPr>
      </p:pic>
      <p:pic>
        <p:nvPicPr>
          <p:cNvPr id="12" name="Picture 11" descr="UOL-logo-whi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74" y="172239"/>
            <a:ext cx="2535543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14376" y="1080656"/>
            <a:ext cx="11161372" cy="568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742950" indent="-742950" eaLnBrk="0" hangingPunct="0">
              <a:buFontTx/>
              <a:buAutoNum type="arabicPeriod"/>
            </a:pPr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</a:rPr>
              <a:t>Cooper Research Group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库珀研究组</a:t>
            </a:r>
            <a:endParaRPr 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Materials Innovation Factory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材料创新工厂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FontTx/>
              <a:buAutoNum type="arabicPeriod"/>
            </a:pPr>
            <a:r>
              <a:rPr lang="en-US" sz="4000" dirty="0" err="1" smtClean="0">
                <a:solidFill>
                  <a:schemeClr val="bg1"/>
                </a:solidFill>
                <a:latin typeface="Arial"/>
                <a:ea typeface="ＭＳ Ｐゴシック"/>
              </a:rPr>
              <a:t>Leverhulme</a:t>
            </a: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 Centre for Functional Materials Design </a:t>
            </a:r>
            <a:b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</a:b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利华休</a:t>
            </a:r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姆功能材料设计研发中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心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742950" indent="-742950" eaLnBrk="0" hangingPunct="0">
              <a:buAutoNum type="arabicPeriod"/>
            </a:pPr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/>
              </a:rPr>
              <a:t>Chemistry in Liverpool</a:t>
            </a:r>
          </a:p>
          <a:p>
            <a:pPr eaLnBrk="0" hangingPunct="0"/>
            <a:r>
              <a:rPr lang="zh-CN" altLang="en-US" sz="40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lang="zh-CN" altLang="en-US" sz="40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利物浦大学化学系</a:t>
            </a:r>
            <a:endParaRPr lang="en-US" sz="40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17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25531" y="186556"/>
            <a:ext cx="4309244" cy="70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sz="3600" dirty="0"/>
              <a:t>Why New Materials?</a:t>
            </a:r>
          </a:p>
          <a:p>
            <a:pPr algn="ctr" eaLnBrk="0" hangingPunct="0"/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发展新材料的原因？</a:t>
            </a:r>
            <a:endParaRPr 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3291" y="6063394"/>
            <a:ext cx="866686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New materials can transform:  </a:t>
            </a:r>
            <a:r>
              <a:rPr lang="en-US" sz="2000" b="1" dirty="0"/>
              <a:t>Energy, Environment, Computers, Healthcare, etc.</a:t>
            </a:r>
          </a:p>
          <a:p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新材料转化应用于能源、环境、计算机、公共卫生等领域</a:t>
            </a:r>
            <a:endParaRPr lang="en-US" altLang="zh-CN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90297" y="2940543"/>
            <a:ext cx="1444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Photovoltaics</a:t>
            </a:r>
            <a:endParaRPr lang="en-US" dirty="0"/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光伏电池</a:t>
            </a:r>
            <a:endParaRPr 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/>
          <a:srcRect b="18483"/>
          <a:stretch/>
        </p:blipFill>
        <p:spPr>
          <a:xfrm>
            <a:off x="7759493" y="1275190"/>
            <a:ext cx="2294951" cy="16035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/>
          <a:srcRect b="18183"/>
          <a:stretch/>
        </p:blipFill>
        <p:spPr>
          <a:xfrm>
            <a:off x="4897514" y="1228568"/>
            <a:ext cx="2593623" cy="16937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/>
          <a:srcRect b="22886"/>
          <a:stretch/>
        </p:blipFill>
        <p:spPr>
          <a:xfrm>
            <a:off x="1771543" y="3739171"/>
            <a:ext cx="2254418" cy="16322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76532" y="2940543"/>
            <a:ext cx="1963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Synthetic Polymers</a:t>
            </a:r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高分子制品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29472" y="2940543"/>
            <a:ext cx="168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Semiconductors</a:t>
            </a:r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半导体</a:t>
            </a:r>
            <a:endParaRPr 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0514" y="5385627"/>
            <a:ext cx="180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Battery Materials</a:t>
            </a:r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电池材料</a:t>
            </a:r>
            <a:endParaRPr 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00551" y="1275191"/>
            <a:ext cx="2631966" cy="1647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44960" y="3625199"/>
            <a:ext cx="2516709" cy="167990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381639" y="538562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Capture</a:t>
            </a:r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二氧化碳捕获</a:t>
            </a:r>
            <a:endParaRPr 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59492" y="4264175"/>
            <a:ext cx="2471304" cy="58218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15897" y="5385627"/>
            <a:ext cx="1401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Clean Energy</a:t>
            </a:r>
          </a:p>
          <a:p>
            <a:pPr algn="ctr"/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清洁能源</a:t>
            </a:r>
            <a:endParaRPr 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3" name="Picture 22" descr="UOL-logo-black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42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587" y="-2627"/>
            <a:ext cx="9354016" cy="914400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/>
              <a:t>Key </a:t>
            </a:r>
            <a:r>
              <a:rPr lang="en-GB" sz="2400" b="1" dirty="0" smtClean="0"/>
              <a:t>Papers </a:t>
            </a:r>
            <a:r>
              <a:rPr lang="en-GB" sz="2400" b="1" dirty="0"/>
              <a:t>from Liverpool Materials Chemistry </a:t>
            </a:r>
            <a:r>
              <a:rPr lang="en-GB" sz="2400" b="1" dirty="0" smtClean="0"/>
              <a:t>Group </a:t>
            </a:r>
            <a:br>
              <a:rPr lang="en-GB" sz="2400" b="1" dirty="0" smtClean="0"/>
            </a:br>
            <a:r>
              <a:rPr lang="en-GB" sz="2000" b="1" dirty="0" smtClean="0"/>
              <a:t>(</a:t>
            </a:r>
            <a:r>
              <a:rPr lang="zh-CN" altLang="en-US" sz="2000" b="1" dirty="0"/>
              <a:t>重要学术</a:t>
            </a:r>
            <a:r>
              <a:rPr lang="zh-CN" altLang="en-US" sz="2000" b="1" dirty="0" smtClean="0"/>
              <a:t>论文</a:t>
            </a:r>
            <a:r>
              <a:rPr lang="en-US" sz="2000" b="1" dirty="0" smtClean="0"/>
              <a:t>)</a:t>
            </a:r>
            <a:r>
              <a:rPr lang="en-GB" sz="2400" b="1" dirty="0" smtClean="0"/>
              <a:t>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9556" y="555801"/>
            <a:ext cx="4100264" cy="6172397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Science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2002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295</a:t>
            </a:r>
            <a:r>
              <a:rPr lang="en-US" sz="2000" dirty="0">
                <a:latin typeface="Calibri" pitchFamily="34" charset="0"/>
              </a:rPr>
              <a:t>,1882</a:t>
            </a:r>
            <a:endParaRPr lang="en-US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Nature Materials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2003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2</a:t>
            </a:r>
            <a:r>
              <a:rPr lang="en-US" sz="2000" dirty="0">
                <a:latin typeface="Calibri" pitchFamily="34" charset="0"/>
              </a:rPr>
              <a:t>, 605 </a:t>
            </a: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Science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2004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306</a:t>
            </a:r>
            <a:r>
              <a:rPr lang="en-US" sz="2000" dirty="0">
                <a:latin typeface="Calibri" pitchFamily="34" charset="0"/>
              </a:rPr>
              <a:t>, 1012 </a:t>
            </a:r>
            <a:endParaRPr lang="en-US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Nature Materials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b="1" dirty="0">
                <a:latin typeface="Calibri" pitchFamily="34" charset="0"/>
              </a:rPr>
              <a:t>2005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4</a:t>
            </a:r>
            <a:r>
              <a:rPr lang="en-US" sz="2000" dirty="0">
                <a:latin typeface="Calibri" pitchFamily="34" charset="0"/>
              </a:rPr>
              <a:t>, 787</a:t>
            </a:r>
            <a:endParaRPr lang="en-US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Science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2007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315</a:t>
            </a:r>
            <a:r>
              <a:rPr lang="en-US" sz="2000" dirty="0">
                <a:latin typeface="Calibri" pitchFamily="34" charset="0"/>
              </a:rPr>
              <a:t>, 977</a:t>
            </a:r>
            <a:endParaRPr lang="en-US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Nature Materials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2008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7</a:t>
            </a:r>
            <a:r>
              <a:rPr lang="en-US" sz="2000" dirty="0">
                <a:latin typeface="Calibri" pitchFamily="34" charset="0"/>
              </a:rPr>
              <a:t>, 367</a:t>
            </a:r>
            <a:endParaRPr lang="da-DK" sz="2000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Nature Materials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2008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7</a:t>
            </a:r>
            <a:r>
              <a:rPr lang="en-US" sz="2000" dirty="0">
                <a:latin typeface="Calibri" pitchFamily="34" charset="0"/>
              </a:rPr>
              <a:t>, 498</a:t>
            </a: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Nature Nano.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b="1" dirty="0">
                <a:latin typeface="Calibri" pitchFamily="34" charset="0"/>
              </a:rPr>
              <a:t>2008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3</a:t>
            </a:r>
            <a:r>
              <a:rPr lang="en-US" sz="2000" dirty="0">
                <a:latin typeface="Calibri" pitchFamily="34" charset="0"/>
              </a:rPr>
              <a:t>, 506 </a:t>
            </a:r>
            <a:endParaRPr lang="da-DK" sz="2000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da-DK" sz="2000" i="1" dirty="0">
                <a:latin typeface="Calibri" pitchFamily="34" charset="0"/>
              </a:rPr>
              <a:t>Nature Materials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da-DK" sz="2000" b="1" dirty="0">
                <a:latin typeface="Calibri" pitchFamily="34" charset="0"/>
              </a:rPr>
              <a:t>2009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da-DK" sz="2000" i="1" dirty="0">
                <a:latin typeface="Calibri" pitchFamily="34" charset="0"/>
              </a:rPr>
              <a:t>8</a:t>
            </a:r>
            <a:r>
              <a:rPr lang="da-DK" sz="2000" dirty="0">
                <a:latin typeface="Calibri" pitchFamily="34" charset="0"/>
              </a:rPr>
              <a:t>, 973</a:t>
            </a:r>
          </a:p>
          <a:p>
            <a:pPr>
              <a:lnSpc>
                <a:spcPts val="3200"/>
              </a:lnSpc>
            </a:pPr>
            <a:r>
              <a:rPr lang="da-DK" sz="2000" i="1" dirty="0">
                <a:latin typeface="Calibri" pitchFamily="34" charset="0"/>
              </a:rPr>
              <a:t>Science </a:t>
            </a:r>
            <a:r>
              <a:rPr lang="da-DK" sz="2000" b="1" dirty="0">
                <a:latin typeface="Calibri" pitchFamily="34" charset="0"/>
              </a:rPr>
              <a:t>2009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da-DK" sz="2000" i="1" dirty="0">
                <a:latin typeface="Calibri" pitchFamily="34" charset="0"/>
              </a:rPr>
              <a:t>323</a:t>
            </a:r>
            <a:r>
              <a:rPr lang="da-DK" sz="2000" dirty="0">
                <a:latin typeface="Calibri" pitchFamily="34" charset="0"/>
              </a:rPr>
              <a:t>, 1585</a:t>
            </a:r>
            <a:endParaRPr lang="da-DK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</a:pPr>
            <a:r>
              <a:rPr lang="en-US" sz="2000" i="1" dirty="0">
                <a:latin typeface="Calibri" pitchFamily="34" charset="0"/>
              </a:rPr>
              <a:t>Science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2010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i="1" dirty="0">
                <a:latin typeface="Calibri" pitchFamily="34" charset="0"/>
              </a:rPr>
              <a:t>329</a:t>
            </a:r>
            <a:r>
              <a:rPr lang="en-US" sz="2000" dirty="0">
                <a:latin typeface="Calibri" pitchFamily="34" charset="0"/>
              </a:rPr>
              <a:t>, 1053</a:t>
            </a:r>
          </a:p>
          <a:p>
            <a:pPr>
              <a:lnSpc>
                <a:spcPts val="3200"/>
              </a:lnSpc>
            </a:pPr>
            <a:r>
              <a:rPr lang="fr-FR" sz="2000" i="1" dirty="0">
                <a:latin typeface="Calibri" pitchFamily="34" charset="0"/>
              </a:rPr>
              <a:t>Nature </a:t>
            </a:r>
            <a:r>
              <a:rPr lang="fr-FR" sz="2000" i="1" dirty="0" err="1">
                <a:latin typeface="Calibri" pitchFamily="34" charset="0"/>
              </a:rPr>
              <a:t>Chemistry</a:t>
            </a:r>
            <a:r>
              <a:rPr lang="fr-FR" sz="2000" i="1" dirty="0">
                <a:latin typeface="Calibri" pitchFamily="34" charset="0"/>
              </a:rPr>
              <a:t>, </a:t>
            </a:r>
            <a:r>
              <a:rPr lang="fr-FR" sz="2000" b="1" dirty="0">
                <a:latin typeface="Calibri" pitchFamily="34" charset="0"/>
              </a:rPr>
              <a:t>2010</a:t>
            </a:r>
            <a:r>
              <a:rPr lang="fr-FR" sz="2000" dirty="0">
                <a:latin typeface="Calibri" pitchFamily="34" charset="0"/>
              </a:rPr>
              <a:t>,</a:t>
            </a:r>
            <a:r>
              <a:rPr lang="fr-FR" sz="2000" i="1" dirty="0">
                <a:latin typeface="Calibri" pitchFamily="34" charset="0"/>
              </a:rPr>
              <a:t> 2, </a:t>
            </a:r>
            <a:r>
              <a:rPr lang="fr-FR" sz="2000" dirty="0">
                <a:latin typeface="Calibri" pitchFamily="34" charset="0"/>
              </a:rPr>
              <a:t>750</a:t>
            </a:r>
          </a:p>
          <a:p>
            <a:pPr>
              <a:lnSpc>
                <a:spcPts val="3200"/>
              </a:lnSpc>
            </a:pPr>
            <a:endParaRPr lang="en-US" sz="2000" dirty="0">
              <a:latin typeface="Calibr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22220" y="531235"/>
            <a:ext cx="4388296" cy="6244406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US" sz="2000" i="1" dirty="0">
                <a:latin typeface="Calibri" pitchFamily="34" charset="0"/>
              </a:rPr>
              <a:t>Nature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2010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466</a:t>
            </a:r>
            <a:r>
              <a:rPr lang="en-US" sz="2000" dirty="0">
                <a:latin typeface="Calibri" pitchFamily="34" charset="0"/>
              </a:rPr>
              <a:t>, 221</a:t>
            </a:r>
            <a:endParaRPr lang="fr-FR" sz="2000" dirty="0">
              <a:latin typeface="Calibri" pitchFamily="34" charset="0"/>
            </a:endParaRP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da-DK" sz="2000" i="1" dirty="0">
                <a:latin typeface="Calibri" pitchFamily="34" charset="0"/>
              </a:rPr>
              <a:t>Nature </a:t>
            </a:r>
            <a:r>
              <a:rPr lang="da-DK" sz="2000" i="1" dirty="0" err="1">
                <a:latin typeface="Calibri" pitchFamily="34" charset="0"/>
              </a:rPr>
              <a:t>Chemistry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da-DK" sz="2000" b="1" dirty="0">
                <a:latin typeface="Calibri" pitchFamily="34" charset="0"/>
              </a:rPr>
              <a:t>2010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da-DK" sz="2000" i="1" dirty="0">
                <a:latin typeface="Calibri" pitchFamily="34" charset="0"/>
              </a:rPr>
              <a:t>2</a:t>
            </a:r>
            <a:r>
              <a:rPr lang="da-DK" sz="2000" dirty="0"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915</a:t>
            </a:r>
            <a:endParaRPr lang="fr-FR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US" sz="2000" i="1" dirty="0">
                <a:latin typeface="Calibri" pitchFamily="34" charset="0"/>
              </a:rPr>
              <a:t>Nature Commun., </a:t>
            </a:r>
            <a:r>
              <a:rPr lang="en-US" sz="2000" b="1" dirty="0">
                <a:latin typeface="Calibri" pitchFamily="34" charset="0"/>
              </a:rPr>
              <a:t>2011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i="1" dirty="0">
                <a:latin typeface="Calibri" pitchFamily="34" charset="0"/>
              </a:rPr>
              <a:t>2, 207</a:t>
            </a:r>
            <a:endParaRPr lang="fr-FR" sz="2000" i="1" dirty="0">
              <a:latin typeface="Calibri" pitchFamily="34" charset="0"/>
            </a:endParaRP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fr-FR" sz="2000" i="1" dirty="0">
                <a:latin typeface="Calibri" pitchFamily="34" charset="0"/>
              </a:rPr>
              <a:t>Nature, </a:t>
            </a:r>
            <a:r>
              <a:rPr lang="fr-FR" sz="2000" b="1" dirty="0">
                <a:latin typeface="Calibri" pitchFamily="34" charset="0"/>
              </a:rPr>
              <a:t>2011</a:t>
            </a:r>
            <a:r>
              <a:rPr lang="fr-FR" sz="2000" dirty="0">
                <a:latin typeface="Calibri" pitchFamily="34" charset="0"/>
              </a:rPr>
              <a:t>, </a:t>
            </a:r>
            <a:r>
              <a:rPr lang="fr-FR" sz="2000" i="1" dirty="0">
                <a:latin typeface="Calibri" pitchFamily="34" charset="0"/>
              </a:rPr>
              <a:t>474</a:t>
            </a:r>
            <a:r>
              <a:rPr lang="fr-FR" sz="2000" dirty="0">
                <a:latin typeface="Calibri" pitchFamily="34" charset="0"/>
              </a:rPr>
              <a:t>, 367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US" sz="2000" i="1" dirty="0">
                <a:solidFill>
                  <a:srgbClr val="000000"/>
                </a:solidFill>
                <a:latin typeface="Calibri" pitchFamily="34" charset="0"/>
              </a:rPr>
              <a:t>Nature Commun.,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 pitchFamily="34" charset="0"/>
              </a:rPr>
              <a:t>2012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sz="2000" i="1" dirty="0">
                <a:solidFill>
                  <a:srgbClr val="000000"/>
                </a:solidFill>
                <a:latin typeface="Calibri" pitchFamily="34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, 912 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GB" sz="2000" i="1" dirty="0">
                <a:solidFill>
                  <a:srgbClr val="000000"/>
                </a:solidFill>
                <a:latin typeface="Calibri" pitchFamily="34" charset="0"/>
              </a:rPr>
              <a:t>Science</a:t>
            </a:r>
            <a:r>
              <a:rPr lang="en-GB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</a:rPr>
              <a:t>2013</a:t>
            </a:r>
            <a:r>
              <a:rPr lang="en-GB" sz="2000" dirty="0">
                <a:solidFill>
                  <a:srgbClr val="000000"/>
                </a:solidFill>
                <a:latin typeface="Calibri" pitchFamily="34" charset="0"/>
              </a:rPr>
              <a:t>, 340, 847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GB" sz="2000" i="1" dirty="0">
                <a:solidFill>
                  <a:srgbClr val="000000"/>
                </a:solidFill>
                <a:latin typeface="Calibri" pitchFamily="34" charset="0"/>
              </a:rPr>
              <a:t>Nature Chemistry</a:t>
            </a:r>
            <a:r>
              <a:rPr lang="en-GB" sz="2000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</a:rPr>
              <a:t>2013</a:t>
            </a:r>
            <a:r>
              <a:rPr lang="en-GB" sz="2000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GB" sz="2000" i="1" dirty="0">
                <a:solidFill>
                  <a:srgbClr val="000000"/>
                </a:solidFill>
                <a:latin typeface="Calibri" pitchFamily="34" charset="0"/>
              </a:rPr>
              <a:t>5</a:t>
            </a:r>
            <a:r>
              <a:rPr lang="en-GB" sz="2000" dirty="0">
                <a:solidFill>
                  <a:srgbClr val="000000"/>
                </a:solidFill>
                <a:latin typeface="Calibri" pitchFamily="34" charset="0"/>
              </a:rPr>
              <a:t>, 276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fr-FR" sz="2000" i="1" dirty="0">
                <a:solidFill>
                  <a:srgbClr val="000000"/>
                </a:solidFill>
              </a:rPr>
              <a:t>Nature </a:t>
            </a:r>
            <a:r>
              <a:rPr lang="fr-FR" sz="2000" i="1" dirty="0" err="1">
                <a:solidFill>
                  <a:srgbClr val="000000"/>
                </a:solidFill>
              </a:rPr>
              <a:t>Chemistry</a:t>
            </a:r>
            <a:r>
              <a:rPr lang="fr-FR" sz="2000" dirty="0">
                <a:solidFill>
                  <a:srgbClr val="000000"/>
                </a:solidFill>
              </a:rPr>
              <a:t>, </a:t>
            </a:r>
            <a:r>
              <a:rPr lang="fr-FR" sz="2000" b="1" dirty="0">
                <a:solidFill>
                  <a:srgbClr val="000000"/>
                </a:solidFill>
              </a:rPr>
              <a:t>2014</a:t>
            </a:r>
            <a:r>
              <a:rPr lang="fr-FR" sz="2000" dirty="0">
                <a:solidFill>
                  <a:srgbClr val="000000"/>
                </a:solidFill>
              </a:rPr>
              <a:t>, </a:t>
            </a:r>
            <a:r>
              <a:rPr lang="fr-FR" sz="2000" i="1" dirty="0">
                <a:solidFill>
                  <a:srgbClr val="000000"/>
                </a:solidFill>
              </a:rPr>
              <a:t>6</a:t>
            </a:r>
            <a:r>
              <a:rPr lang="fr-FR" sz="2000" dirty="0">
                <a:solidFill>
                  <a:srgbClr val="000000"/>
                </a:solidFill>
              </a:rPr>
              <a:t>, 343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fr-FR" sz="2000" i="1" dirty="0">
                <a:solidFill>
                  <a:srgbClr val="000000"/>
                </a:solidFill>
              </a:rPr>
              <a:t>Nature </a:t>
            </a:r>
            <a:r>
              <a:rPr lang="fr-FR" sz="2000" i="1" dirty="0" err="1">
                <a:solidFill>
                  <a:srgbClr val="000000"/>
                </a:solidFill>
              </a:rPr>
              <a:t>Materials</a:t>
            </a:r>
            <a:r>
              <a:rPr lang="fr-FR" sz="2000" i="1" dirty="0">
                <a:solidFill>
                  <a:srgbClr val="000000"/>
                </a:solidFill>
              </a:rPr>
              <a:t> </a:t>
            </a:r>
            <a:r>
              <a:rPr lang="fr-FR" sz="2000" b="1" dirty="0">
                <a:solidFill>
                  <a:srgbClr val="000000"/>
                </a:solidFill>
              </a:rPr>
              <a:t>2014</a:t>
            </a:r>
            <a:r>
              <a:rPr lang="fr-FR" sz="2000" dirty="0">
                <a:solidFill>
                  <a:srgbClr val="000000"/>
                </a:solidFill>
              </a:rPr>
              <a:t>, </a:t>
            </a:r>
            <a:r>
              <a:rPr lang="fr-FR" sz="2000" i="1" dirty="0">
                <a:solidFill>
                  <a:srgbClr val="000000"/>
                </a:solidFill>
              </a:rPr>
              <a:t>13</a:t>
            </a:r>
            <a:r>
              <a:rPr lang="fr-FR" sz="2000" dirty="0">
                <a:solidFill>
                  <a:srgbClr val="000000"/>
                </a:solidFill>
              </a:rPr>
              <a:t>, 954</a:t>
            </a:r>
            <a:endParaRPr lang="fr-FR" sz="2000" b="1" dirty="0">
              <a:solidFill>
                <a:srgbClr val="000000"/>
              </a:solidFill>
            </a:endParaRP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fr-FR" sz="2000" i="1" dirty="0">
                <a:solidFill>
                  <a:srgbClr val="000000"/>
                </a:solidFill>
              </a:rPr>
              <a:t>Nature </a:t>
            </a:r>
            <a:r>
              <a:rPr lang="fr-FR" sz="2000" i="1" dirty="0" err="1">
                <a:solidFill>
                  <a:srgbClr val="000000"/>
                </a:solidFill>
              </a:rPr>
              <a:t>Chemistry</a:t>
            </a:r>
            <a:r>
              <a:rPr lang="fr-FR" sz="2000" dirty="0">
                <a:solidFill>
                  <a:srgbClr val="000000"/>
                </a:solidFill>
              </a:rPr>
              <a:t>, </a:t>
            </a:r>
            <a:r>
              <a:rPr lang="fr-FR" sz="2000" b="1" dirty="0">
                <a:solidFill>
                  <a:srgbClr val="000000"/>
                </a:solidFill>
              </a:rPr>
              <a:t>2015</a:t>
            </a:r>
            <a:r>
              <a:rPr lang="fr-FR" sz="2000" dirty="0">
                <a:solidFill>
                  <a:srgbClr val="000000"/>
                </a:solidFill>
              </a:rPr>
              <a:t>, </a:t>
            </a:r>
            <a:r>
              <a:rPr lang="fr-FR" sz="2000" i="1" dirty="0">
                <a:solidFill>
                  <a:srgbClr val="000000"/>
                </a:solidFill>
              </a:rPr>
              <a:t>7</a:t>
            </a:r>
            <a:r>
              <a:rPr lang="fr-FR" sz="2000" dirty="0">
                <a:solidFill>
                  <a:srgbClr val="000000"/>
                </a:solidFill>
              </a:rPr>
              <a:t>, 153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GB" sz="2000" i="1" dirty="0">
                <a:latin typeface="Calibri" pitchFamily="34" charset="0"/>
              </a:rPr>
              <a:t>Science</a:t>
            </a:r>
            <a:r>
              <a:rPr lang="en-GB" sz="2000" dirty="0">
                <a:latin typeface="Calibri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2015</a:t>
            </a:r>
            <a:r>
              <a:rPr lang="en-GB" sz="2000" dirty="0">
                <a:latin typeface="Calibri" pitchFamily="34" charset="0"/>
              </a:rPr>
              <a:t>, </a:t>
            </a:r>
            <a:r>
              <a:rPr lang="en-GB" sz="2000" i="1" dirty="0">
                <a:latin typeface="Calibri" pitchFamily="34" charset="0"/>
              </a:rPr>
              <a:t>347</a:t>
            </a:r>
            <a:r>
              <a:rPr lang="en-GB" sz="2000" dirty="0">
                <a:latin typeface="Calibri" pitchFamily="34" charset="0"/>
              </a:rPr>
              <a:t>, 420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GB" sz="2000" i="1" dirty="0">
                <a:latin typeface="Calibri" pitchFamily="34" charset="0"/>
              </a:rPr>
              <a:t>Nature </a:t>
            </a:r>
            <a:r>
              <a:rPr lang="en-GB" sz="2000" b="1" dirty="0"/>
              <a:t>2015</a:t>
            </a:r>
            <a:r>
              <a:rPr lang="en-GB" sz="2000" dirty="0"/>
              <a:t>, </a:t>
            </a:r>
            <a:r>
              <a:rPr lang="en-GB" sz="2000" i="1" dirty="0"/>
              <a:t>525</a:t>
            </a:r>
            <a:r>
              <a:rPr lang="en-GB" sz="2000" dirty="0"/>
              <a:t>, 363</a:t>
            </a:r>
          </a:p>
          <a:p>
            <a:pPr>
              <a:lnSpc>
                <a:spcPts val="3200"/>
              </a:lnSpc>
              <a:spcBef>
                <a:spcPts val="480"/>
              </a:spcBef>
            </a:pPr>
            <a:r>
              <a:rPr lang="en-GB" sz="2000" i="1" dirty="0">
                <a:latin typeface="Calibri" pitchFamily="34" charset="0"/>
              </a:rPr>
              <a:t>Nature</a:t>
            </a:r>
            <a:r>
              <a:rPr lang="en-GB" sz="2000" b="1" i="1" dirty="0">
                <a:latin typeface="Calibri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2015</a:t>
            </a:r>
            <a:r>
              <a:rPr lang="en-GB" sz="2000" i="1" dirty="0">
                <a:latin typeface="Calibri" pitchFamily="34" charset="0"/>
              </a:rPr>
              <a:t>, </a:t>
            </a:r>
            <a:r>
              <a:rPr lang="is-IS" sz="2000" i="1" dirty="0">
                <a:latin typeface="Calibri" pitchFamily="34" charset="0"/>
              </a:rPr>
              <a:t>527</a:t>
            </a:r>
            <a:r>
              <a:rPr lang="is-IS" sz="2000" dirty="0">
                <a:latin typeface="Calibri" pitchFamily="34" charset="0"/>
              </a:rPr>
              <a:t>, </a:t>
            </a:r>
            <a:r>
              <a:rPr lang="is-IS" sz="2000" dirty="0" smtClean="0">
                <a:latin typeface="Calibri" pitchFamily="34" charset="0"/>
              </a:rPr>
              <a:t>216</a:t>
            </a:r>
            <a:endParaRPr lang="en-GB" sz="2000" dirty="0">
              <a:latin typeface="Calibri" pitchFamily="34" charset="0"/>
            </a:endParaRPr>
          </a:p>
        </p:txBody>
      </p:sp>
      <p:pic>
        <p:nvPicPr>
          <p:cNvPr id="5" name="Picture 4" descr="UOL-logo-bl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424" y="814039"/>
            <a:ext cx="2178717" cy="2862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424" y="3785360"/>
            <a:ext cx="2178717" cy="285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24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10976" y="51705"/>
            <a:ext cx="5734134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200"/>
              </a:lnSpc>
              <a:spcBef>
                <a:spcPts val="480"/>
              </a:spcBef>
            </a:pPr>
            <a:r>
              <a:rPr lang="en-GB" sz="2800" dirty="0" smtClean="0">
                <a:latin typeface="Calibri" pitchFamily="34" charset="0"/>
              </a:rPr>
              <a:t>Porous Liquids, </a:t>
            </a:r>
            <a:r>
              <a:rPr lang="en-GB" sz="2800" i="1" dirty="0" smtClean="0">
                <a:latin typeface="Calibri" pitchFamily="34" charset="0"/>
              </a:rPr>
              <a:t>Nature</a:t>
            </a:r>
            <a:r>
              <a:rPr lang="en-GB" sz="2800" b="1" i="1" dirty="0" smtClean="0">
                <a:latin typeface="Calibri" pitchFamily="34" charset="0"/>
              </a:rPr>
              <a:t> </a:t>
            </a:r>
            <a:r>
              <a:rPr lang="en-GB" sz="2800" b="1" dirty="0">
                <a:latin typeface="Calibri" pitchFamily="34" charset="0"/>
              </a:rPr>
              <a:t>2015</a:t>
            </a:r>
            <a:r>
              <a:rPr lang="en-GB" sz="2800" i="1" dirty="0">
                <a:latin typeface="Calibri" pitchFamily="34" charset="0"/>
              </a:rPr>
              <a:t>, </a:t>
            </a:r>
            <a:r>
              <a:rPr lang="is-IS" sz="2800" i="1" dirty="0">
                <a:latin typeface="Calibri" pitchFamily="34" charset="0"/>
              </a:rPr>
              <a:t>527</a:t>
            </a:r>
            <a:r>
              <a:rPr lang="is-IS" sz="2800" dirty="0">
                <a:latin typeface="Calibri" pitchFamily="34" charset="0"/>
              </a:rPr>
              <a:t>, </a:t>
            </a:r>
            <a:r>
              <a:rPr lang="is-IS" sz="2800" dirty="0" smtClean="0">
                <a:latin typeface="Calibri" pitchFamily="34" charset="0"/>
              </a:rPr>
              <a:t>216</a:t>
            </a:r>
            <a:endParaRPr lang="en-GB" sz="2800" dirty="0">
              <a:latin typeface="Calibri" pitchFamily="34" charset="0"/>
            </a:endParaRPr>
          </a:p>
          <a:p>
            <a:pPr algn="ctr">
              <a:lnSpc>
                <a:spcPts val="3200"/>
              </a:lnSpc>
              <a:spcBef>
                <a:spcPts val="480"/>
              </a:spcBef>
            </a:pPr>
            <a:r>
              <a:rPr lang="zh-CN" altLang="en-US" sz="2800" dirty="0">
                <a:latin typeface="Calibri" pitchFamily="34" charset="0"/>
              </a:rPr>
              <a:t>多</a:t>
            </a:r>
            <a:r>
              <a:rPr lang="zh-CN" altLang="en-US" sz="2800" dirty="0" smtClean="0">
                <a:latin typeface="Calibri" pitchFamily="34" charset="0"/>
              </a:rPr>
              <a:t>孔液体</a:t>
            </a:r>
            <a:r>
              <a:rPr lang="en-US" altLang="zh-CN" sz="2800" dirty="0" smtClean="0">
                <a:latin typeface="Calibri" pitchFamily="34" charset="0"/>
              </a:rPr>
              <a:t>,《</a:t>
            </a:r>
            <a:r>
              <a:rPr lang="zh-CN" altLang="en-US" sz="2800" dirty="0" smtClean="0">
                <a:latin typeface="Calibri" pitchFamily="34" charset="0"/>
              </a:rPr>
              <a:t>自然</a:t>
            </a:r>
            <a:r>
              <a:rPr lang="en-US" altLang="zh-CN" sz="2800" dirty="0" smtClean="0">
                <a:latin typeface="Calibri" pitchFamily="34" charset="0"/>
              </a:rPr>
              <a:t>》</a:t>
            </a:r>
            <a:r>
              <a:rPr lang="en-US" altLang="zh-CN" sz="2800" b="1" dirty="0" smtClean="0">
                <a:latin typeface="Calibri" pitchFamily="34" charset="0"/>
              </a:rPr>
              <a:t>2015</a:t>
            </a:r>
            <a:r>
              <a:rPr lang="en-US" altLang="zh-CN" sz="2800" dirty="0" smtClean="0">
                <a:latin typeface="Calibri" pitchFamily="34" charset="0"/>
              </a:rPr>
              <a:t>, </a:t>
            </a:r>
            <a:r>
              <a:rPr lang="en-US" altLang="zh-CN" sz="2800" i="1" dirty="0" smtClean="0">
                <a:latin typeface="Calibri" pitchFamily="34" charset="0"/>
              </a:rPr>
              <a:t>527, </a:t>
            </a:r>
            <a:r>
              <a:rPr lang="en-US" altLang="zh-CN" sz="2800" dirty="0" smtClean="0">
                <a:latin typeface="Calibri" pitchFamily="34" charset="0"/>
              </a:rPr>
              <a:t>216</a:t>
            </a:r>
          </a:p>
        </p:txBody>
      </p:sp>
      <p:pic>
        <p:nvPicPr>
          <p:cNvPr id="6" name="Picture 5" descr="UOL-logo-bla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2756" y="966974"/>
            <a:ext cx="4749788" cy="57393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3999" y="932574"/>
            <a:ext cx="6419217" cy="56843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26366" y="5810920"/>
            <a:ext cx="30845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Chemical &amp; Engineering News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Dec. 2015</a:t>
            </a:r>
          </a:p>
          <a:p>
            <a:r>
              <a:rPr lang="zh-CN" altLang="en-US" dirty="0" smtClean="0"/>
              <a:t>化学工程新闻报道</a:t>
            </a:r>
            <a:r>
              <a:rPr lang="en-US" altLang="zh-CN" dirty="0" smtClean="0"/>
              <a:t>, 2015, 12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185317" y="3969834"/>
            <a:ext cx="457200" cy="568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207135" y="1978429"/>
            <a:ext cx="4807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调</a:t>
            </a:r>
            <a:r>
              <a:rPr lang="zh-CN" altLang="en-US" sz="2000" dirty="0" smtClean="0"/>
              <a:t>查结果：</a:t>
            </a:r>
            <a:r>
              <a:rPr lang="en-US" altLang="zh-CN" sz="2000" dirty="0" smtClean="0"/>
              <a:t>2015</a:t>
            </a:r>
            <a:r>
              <a:rPr lang="zh-CN" altLang="en-US" sz="2000" dirty="0" smtClean="0"/>
              <a:t>年最值得记忆的化学研究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12492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OL-logo-bla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4053" y="1946304"/>
            <a:ext cx="772205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Currently 35–40 researchers (&gt;20 postdocs)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 smtClean="0"/>
              <a:t>目前，</a:t>
            </a:r>
            <a:r>
              <a:rPr lang="en-US" altLang="zh-CN" sz="3200" dirty="0" smtClean="0"/>
              <a:t>35-40</a:t>
            </a:r>
            <a:r>
              <a:rPr lang="zh-CN" altLang="en-US" sz="3200" dirty="0" smtClean="0"/>
              <a:t>位科研人员（</a:t>
            </a:r>
            <a:r>
              <a:rPr lang="en-US" altLang="zh-CN" sz="3200" dirty="0" smtClean="0"/>
              <a:t>&gt;20</a:t>
            </a:r>
            <a:r>
              <a:rPr lang="zh-CN" altLang="en-US" sz="3200" dirty="0" smtClean="0"/>
              <a:t>位</a:t>
            </a:r>
            <a:r>
              <a:rPr lang="en-US" altLang="zh-CN" sz="3200" dirty="0" smtClean="0"/>
              <a:t> </a:t>
            </a:r>
            <a:r>
              <a:rPr lang="zh-CN" altLang="en-US" sz="3200" dirty="0" smtClean="0"/>
              <a:t>博后）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Range of skills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 smtClean="0"/>
              <a:t>技术领域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International group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 smtClean="0"/>
              <a:t>国际化的研究组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Strong Chinese presence already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 smtClean="0"/>
              <a:t>多位在职中国科研骨干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83444" y="35625"/>
            <a:ext cx="4625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Cooper Research Group</a:t>
            </a:r>
          </a:p>
          <a:p>
            <a:pPr algn="ctr"/>
            <a:r>
              <a:rPr lang="zh-CN" altLang="en-US" sz="3600" dirty="0"/>
              <a:t>库</a:t>
            </a:r>
            <a:r>
              <a:rPr lang="zh-CN" altLang="en-US" sz="3600" dirty="0" smtClean="0"/>
              <a:t>珀研究组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46744" y="2110833"/>
            <a:ext cx="4183256" cy="440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03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OL-logo-bla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48150"/>
            <a:ext cx="1872208" cy="478479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5631" y="686330"/>
            <a:ext cx="11863434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安迪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•</a:t>
            </a:r>
            <a:r>
              <a:rPr kumimoji="0" lang="zh-CN" alt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库伯教授简介</a:t>
            </a:r>
            <a:endParaRPr kumimoji="0" lang="zh-CN" altLang="en-GB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Prof. Andy Cooper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 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1991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年别于英国诺丁汉大学，并于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1994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年在该校获得有机金属化学博士学位。先后在美国北卡罗里娜大学和英国剑桥大学做博士后工作。于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1999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年以英国皇家科学院“大学研究特聘学者”（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University Research Fellowship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）的身份加盟利物浦大学化学系。现在是在世界范围内领先的做有机小分子的微孔、介孔材料和有机聚合物的微孔、介孔材料的开发及应用的教授和专家。他于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2015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年年初刚被评为英国皇家科学院院士 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(FRS)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曾担任过利物浦大学化学系系主任，利物浦大学科学与工程学院首任院长（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2007-2012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）等职。从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2006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年以来一直担任材料研发中心（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Centre for Materials Discovery, CMD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）的主任。自从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2015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年开始，他一直担任华中科技大学的客座教授。现在由他领导成立了材料创新工场（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MIF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）并担任该研发中心的主任和首席科学家。他同时也是新成立的投资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1000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万英镑的</a:t>
            </a:r>
            <a:r>
              <a:rPr kumimoji="0" lang="en-GB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Leverhulme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新功能材料研发中心的主任和首席科学家。</a:t>
            </a:r>
            <a:endParaRPr kumimoji="0" lang="zh-CN" alt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他迄今为止在包括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Nature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以及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Nature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系列杂志 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12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）， 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Science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）， </a:t>
            </a:r>
            <a:r>
              <a:rPr kumimoji="0" lang="en-GB" altLang="zh-CN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Angewandte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Chem.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14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</a:t>
            </a:r>
            <a:r>
              <a:rPr kumimoji="0" lang="zh-CN" altLang="en-GB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 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JACS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22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</a:t>
            </a:r>
            <a:r>
              <a:rPr kumimoji="0" lang="zh-CN" altLang="en-GB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GB" altLang="zh-CN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Advanced Materials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15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）等的国际顶尖及一流杂志发表文章 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300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多篇。他以及他指导的科研团队与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2007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年首先发明和报道了有机共聚微孔聚合物（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Conjugated </a:t>
            </a:r>
            <a:r>
              <a:rPr kumimoji="0" lang="en-GB" altLang="zh-CN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Microporous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Polymers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 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CMP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），该领域现在是材料科学的热门课题，据统计全世界有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多个课题组在从事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CMP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的研究开发以及应用。同时，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Cooper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以及他的课题组于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2008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年首次发现和报道了有机微孔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介空笼子材料（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Porous Organic Cages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，并将该材料成功应用于有机小分子分离，纯化等领域。该领域也是材料科学目前的另一大热门课题。另外他的课题组还在进行新型功能化的聚合物的开发研究，材料催化，聚合物催化光分解水等多个方向领域的课题研究。他的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H-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影响因子高达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70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2016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8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月份数据）。在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2011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年他被世界著名科技媒体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Thomson Reuters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评为世界最有影响的世界前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100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名材料科学家 （全英国只有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8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名材料科学家入选）。</a:t>
            </a:r>
            <a:endParaRPr kumimoji="0" lang="zh-CN" alt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为此他本人也获得了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多项大奖，包括：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2010 Macro Group Medal (Prize, </a:t>
            </a:r>
            <a:r>
              <a:rPr kumimoji="0" lang="en-GB" altLang="zh-CN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MacroGroup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 UK 2012)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71fuw"/>
                <a:ea typeface="宋体" pitchFamily="2" charset="-122"/>
                <a:cs typeface="71fuw"/>
              </a:rPr>
              <a:t>，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Royal Society </a:t>
            </a:r>
            <a:r>
              <a:rPr kumimoji="0" lang="en-GB" altLang="zh-CN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Wolfson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 Research Merit Award (Royal Society 2009)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71fuw"/>
                <a:ea typeface="宋体" pitchFamily="2" charset="-122"/>
                <a:cs typeface="71fuw"/>
              </a:rPr>
              <a:t>，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2009 Corday Morgan Prize (Prize, Royal Society of Chemistry 2009)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71fuw"/>
                <a:ea typeface="宋体" pitchFamily="2" charset="-122"/>
                <a:cs typeface="71fuw"/>
              </a:rPr>
              <a:t>，</a:t>
            </a:r>
            <a:r>
              <a:rPr kumimoji="0" lang="en-GB" altLang="zh-CN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McBain</a:t>
            </a:r>
            <a:r>
              <a:rPr kumimoji="0" lang="en-GB" altLang="zh-CN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宋体" pitchFamily="2" charset="-122"/>
                <a:cs typeface="71fuw"/>
              </a:rPr>
              <a:t> Medal (SCI /RSC 2007) </a:t>
            </a:r>
            <a:r>
              <a:rPr kumimoji="0" lang="zh-CN" altLang="en-GB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71fuw"/>
                <a:ea typeface="宋体" pitchFamily="2" charset="-122"/>
                <a:cs typeface="71fuw"/>
              </a:rPr>
              <a:t>等。</a:t>
            </a:r>
            <a:endParaRPr kumimoji="0" lang="zh-CN" alt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9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522" y="531810"/>
            <a:ext cx="10303443" cy="4009485"/>
          </a:xfrm>
          <a:prstGeom prst="rect">
            <a:avLst/>
          </a:prstGeom>
        </p:spPr>
      </p:pic>
      <p:pic>
        <p:nvPicPr>
          <p:cNvPr id="8" name="Picture 7" descr="UOL-logo-bl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2" y="143150"/>
            <a:ext cx="1872208" cy="4784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74569" y="4607797"/>
            <a:ext cx="829586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2500 citations to Cooper group papers in 2015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2015</a:t>
            </a:r>
            <a:r>
              <a:rPr lang="zh-CN" altLang="en-US" sz="3200" dirty="0" smtClean="0"/>
              <a:t>年，</a:t>
            </a:r>
            <a:r>
              <a:rPr lang="zh-CN" altLang="en-US" sz="3200" dirty="0"/>
              <a:t>库</a:t>
            </a:r>
            <a:r>
              <a:rPr lang="zh-CN" altLang="en-US" sz="3200" dirty="0" smtClean="0"/>
              <a:t>珀组的文章引用次数高达</a:t>
            </a:r>
            <a:r>
              <a:rPr lang="en-US" sz="3200" dirty="0" smtClean="0"/>
              <a:t>2500</a:t>
            </a:r>
            <a:r>
              <a:rPr lang="zh-CN" altLang="en-US" sz="3200" dirty="0" smtClean="0"/>
              <a:t>次</a:t>
            </a:r>
            <a:endParaRPr lang="en-US" sz="32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Thomson Reuters Highly Cited Researchers </a:t>
            </a:r>
            <a:r>
              <a:rPr lang="en-US" sz="3200" dirty="0" smtClean="0"/>
              <a:t>list</a:t>
            </a:r>
          </a:p>
          <a:p>
            <a:pPr marL="285750" indent="-285750">
              <a:buFont typeface="Arial" charset="0"/>
              <a:buChar char="•"/>
            </a:pPr>
            <a:r>
              <a:rPr lang="zh-CN" altLang="en-US" sz="3200" dirty="0"/>
              <a:t>入</a:t>
            </a:r>
            <a:r>
              <a:rPr lang="zh-CN" altLang="en-US" sz="3200" dirty="0" smtClean="0"/>
              <a:t>选</a:t>
            </a:r>
            <a:r>
              <a:rPr lang="zh-CN" altLang="en-US" sz="3200" dirty="0"/>
              <a:t>汤森路</a:t>
            </a:r>
            <a:r>
              <a:rPr lang="zh-CN" altLang="en-US" sz="3200" dirty="0" smtClean="0"/>
              <a:t>透高引用研究者名单</a:t>
            </a:r>
            <a:endParaRPr lang="zh-CN" altLang="en-US" sz="3200" dirty="0"/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524596" y="73151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历年</a:t>
            </a:r>
            <a:r>
              <a:rPr lang="zh-CN" altLang="en-US" dirty="0" smtClean="0"/>
              <a:t>文章引用情况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999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2007</TotalTime>
  <Words>1459</Words>
  <Application>Microsoft Office PowerPoint</Application>
  <PresentationFormat>自定义</PresentationFormat>
  <Paragraphs>261</Paragraphs>
  <Slides>28</Slides>
  <Notes>23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Theme</vt:lpstr>
      <vt:lpstr>幻灯片 1</vt:lpstr>
      <vt:lpstr>幻灯片 2</vt:lpstr>
      <vt:lpstr>幻灯片 3</vt:lpstr>
      <vt:lpstr>幻灯片 4</vt:lpstr>
      <vt:lpstr>Key Papers from Liverpool Materials Chemistry Group  (重要学术论文) </vt:lpstr>
      <vt:lpstr>幻灯片 6</vt:lpstr>
      <vt:lpstr>幻灯片 7</vt:lpstr>
      <vt:lpstr>幻灯片 8</vt:lpstr>
      <vt:lpstr>幻灯片 9</vt:lpstr>
      <vt:lpstr>幻灯片 10</vt:lpstr>
      <vt:lpstr>幻灯片 11</vt:lpstr>
      <vt:lpstr>The Future of Energy Materials Discovery 能源材料研发的未来</vt:lpstr>
      <vt:lpstr>Materials Innovation Factory 材料创新工厂</vt:lpstr>
      <vt:lpstr>Opening Q4 2016 2016年秋投入使用</vt:lpstr>
      <vt:lpstr>Collaboration History 合作历程</vt:lpstr>
      <vt:lpstr>Strong Partnership 紧密合作</vt:lpstr>
      <vt:lpstr>幻灯片 17</vt:lpstr>
      <vt:lpstr>幻灯片 18</vt:lpstr>
      <vt:lpstr>幻灯片 19</vt:lpstr>
      <vt:lpstr>幻灯片 20</vt:lpstr>
      <vt:lpstr>Liverpool Chemistry 利物浦大学化学系</vt:lpstr>
      <vt:lpstr>Liverpool Chemistry 利物浦大学化学系</vt:lpstr>
      <vt:lpstr>Liverpool Chemistry 利物浦大学化学系</vt:lpstr>
      <vt:lpstr> Building on Strength 在坚实的基础上加强合作</vt:lpstr>
      <vt:lpstr>幻灯片 25</vt:lpstr>
      <vt:lpstr>幻灯片 26</vt:lpstr>
      <vt:lpstr>幻灯片 27</vt:lpstr>
      <vt:lpstr>幻灯片 28</vt:lpstr>
    </vt:vector>
  </TitlesOfParts>
  <Company>The University of Liverpool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Longden, Simon</dc:creator>
  <cp:lastModifiedBy>Ying</cp:lastModifiedBy>
  <cp:revision>132</cp:revision>
  <dcterms:created xsi:type="dcterms:W3CDTF">2016-02-02T14:56:51Z</dcterms:created>
  <dcterms:modified xsi:type="dcterms:W3CDTF">2016-11-02T03:45:57Z</dcterms:modified>
</cp:coreProperties>
</file>